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8"/>
  </p:notesMasterIdLst>
  <p:sldIdLst>
    <p:sldId id="420" r:id="rId3"/>
    <p:sldId id="1304" r:id="rId4"/>
    <p:sldId id="1306" r:id="rId5"/>
    <p:sldId id="1307" r:id="rId6"/>
    <p:sldId id="1305" r:id="rId7"/>
    <p:sldId id="1308" r:id="rId8"/>
    <p:sldId id="1309" r:id="rId9"/>
    <p:sldId id="1310" r:id="rId10"/>
    <p:sldId id="1311" r:id="rId11"/>
    <p:sldId id="1312" r:id="rId12"/>
    <p:sldId id="1326" r:id="rId13"/>
    <p:sldId id="1313" r:id="rId14"/>
    <p:sldId id="1314" r:id="rId15"/>
    <p:sldId id="1315" r:id="rId16"/>
    <p:sldId id="1316" r:id="rId17"/>
    <p:sldId id="1317" r:id="rId18"/>
    <p:sldId id="1318" r:id="rId19"/>
    <p:sldId id="510" r:id="rId20"/>
    <p:sldId id="1319" r:id="rId21"/>
    <p:sldId id="1320" r:id="rId22"/>
    <p:sldId id="1321" r:id="rId23"/>
    <p:sldId id="1322" r:id="rId24"/>
    <p:sldId id="1324" r:id="rId25"/>
    <p:sldId id="1323" r:id="rId26"/>
    <p:sldId id="1325" r:id="rId27"/>
    <p:sldId id="1327" r:id="rId28"/>
    <p:sldId id="1328" r:id="rId29"/>
    <p:sldId id="1329" r:id="rId30"/>
    <p:sldId id="1330" r:id="rId31"/>
    <p:sldId id="1331" r:id="rId32"/>
    <p:sldId id="1332" r:id="rId33"/>
    <p:sldId id="1333" r:id="rId34"/>
    <p:sldId id="1334" r:id="rId35"/>
    <p:sldId id="1335" r:id="rId36"/>
    <p:sldId id="1336" r:id="rId37"/>
    <p:sldId id="1337" r:id="rId38"/>
    <p:sldId id="1338" r:id="rId39"/>
    <p:sldId id="1339" r:id="rId40"/>
    <p:sldId id="1340" r:id="rId41"/>
    <p:sldId id="1341" r:id="rId42"/>
    <p:sldId id="1342" r:id="rId43"/>
    <p:sldId id="1343" r:id="rId44"/>
    <p:sldId id="1344" r:id="rId45"/>
    <p:sldId id="1345" r:id="rId46"/>
    <p:sldId id="1346" r:id="rId47"/>
    <p:sldId id="1356" r:id="rId48"/>
    <p:sldId id="1348" r:id="rId49"/>
    <p:sldId id="1349" r:id="rId50"/>
    <p:sldId id="1350" r:id="rId51"/>
    <p:sldId id="1351" r:id="rId52"/>
    <p:sldId id="1352" r:id="rId53"/>
    <p:sldId id="1353" r:id="rId54"/>
    <p:sldId id="1354" r:id="rId55"/>
    <p:sldId id="1355" r:id="rId56"/>
    <p:sldId id="130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7"/>
    <p:restoredTop sz="84762"/>
  </p:normalViewPr>
  <p:slideViewPr>
    <p:cSldViewPr snapToGrid="0" snapToObjects="1">
      <p:cViewPr varScale="1">
        <p:scale>
          <a:sx n="107" d="100"/>
          <a:sy n="107" d="100"/>
        </p:scale>
        <p:origin x="584" y="176"/>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4" loCatId="process" qsTypeId="urn:microsoft.com/office/officeart/2005/8/quickstyle/simple2" qsCatId="simple" csTypeId="urn:microsoft.com/office/officeart/2005/8/colors/accent0_3" csCatId="mainScheme" phldr="1"/>
      <dgm:spPr/>
    </dgm:pt>
    <dgm:pt modelId="{C8A83D42-5DFF-4427-89F2-B9B3315BB5BA}">
      <dgm:prSet phldrT="[Text]" custT="1"/>
      <dgm:spPr/>
      <dgm:t>
        <a:bodyPr/>
        <a:lstStyle/>
        <a:p>
          <a:r>
            <a:rPr lang="en-GB" sz="1400" b="1" dirty="0">
              <a:latin typeface="Arial" pitchFamily="34" charset="0"/>
              <a:cs typeface="Arial" pitchFamily="34" charset="0"/>
            </a:rPr>
            <a:t>Data</a:t>
          </a:r>
        </a:p>
      </dgm:t>
    </dgm:pt>
    <dgm:pt modelId="{0F7510B4-E327-4174-A476-D517A3610918}" type="parTrans" cxnId="{44905BB2-8E11-454B-88EC-5707FF4F46F5}">
      <dgm:prSet/>
      <dgm:spPr/>
      <dgm:t>
        <a:bodyPr/>
        <a:lstStyle/>
        <a:p>
          <a:endParaRPr lang="en-GB">
            <a:latin typeface="Arial" pitchFamily="34" charset="0"/>
            <a:cs typeface="Arial" pitchFamily="34" charset="0"/>
          </a:endParaRPr>
        </a:p>
      </dgm:t>
    </dgm:pt>
    <dgm:pt modelId="{CFDE959C-B9A2-4306-8C89-24BB42CE3B4C}" type="sibTrans" cxnId="{44905BB2-8E11-454B-88EC-5707FF4F46F5}">
      <dgm:prSet/>
      <dgm:spPr/>
      <dgm:t>
        <a:bodyPr/>
        <a:lstStyle/>
        <a:p>
          <a:endParaRPr lang="en-GB">
            <a:latin typeface="Arial" pitchFamily="34" charset="0"/>
            <a:cs typeface="Arial" pitchFamily="34" charset="0"/>
          </a:endParaRPr>
        </a:p>
      </dgm:t>
    </dgm:pt>
    <dgm:pt modelId="{6C9433CD-8993-47BF-BB92-964D26A7E96B}">
      <dgm:prSet phldrT="[Text]" custT="1"/>
      <dgm:spPr/>
      <dgm:t>
        <a:bodyPr/>
        <a:lstStyle/>
        <a:p>
          <a:r>
            <a:rPr lang="en-GB" sz="1400" b="1" dirty="0">
              <a:latin typeface="Arial" pitchFamily="34" charset="0"/>
              <a:cs typeface="Arial" pitchFamily="34" charset="0"/>
            </a:rPr>
            <a:t>Information</a:t>
          </a:r>
        </a:p>
      </dgm:t>
    </dgm:pt>
    <dgm:pt modelId="{63C701F6-2151-45F5-847F-0474ABD63C1E}" type="parTrans" cxnId="{0FF7AF9C-327C-4708-A2AC-BC52B46A7D7B}">
      <dgm:prSet/>
      <dgm:spPr/>
      <dgm:t>
        <a:bodyPr/>
        <a:lstStyle/>
        <a:p>
          <a:endParaRPr lang="en-GB">
            <a:latin typeface="Arial" pitchFamily="34" charset="0"/>
            <a:cs typeface="Arial" pitchFamily="34" charset="0"/>
          </a:endParaRPr>
        </a:p>
      </dgm:t>
    </dgm:pt>
    <dgm:pt modelId="{351F5E9C-D3CE-4ECB-A4FA-FEFD9AC55AAB}" type="sibTrans" cxnId="{0FF7AF9C-327C-4708-A2AC-BC52B46A7D7B}">
      <dgm:prSet/>
      <dgm:spPr/>
      <dgm:t>
        <a:bodyPr/>
        <a:lstStyle/>
        <a:p>
          <a:endParaRPr lang="en-GB">
            <a:latin typeface="Arial" pitchFamily="34" charset="0"/>
            <a:cs typeface="Arial" pitchFamily="34" charset="0"/>
          </a:endParaRPr>
        </a:p>
      </dgm:t>
    </dgm:pt>
    <dgm:pt modelId="{018F8502-859B-4922-9D67-188D1EF30CA3}">
      <dgm:prSet phldrT="[Text]" custT="1"/>
      <dgm:spPr/>
      <dgm:t>
        <a:bodyPr/>
        <a:lstStyle/>
        <a:p>
          <a:r>
            <a:rPr lang="en-GB" sz="1400" b="1" dirty="0">
              <a:latin typeface="Arial" pitchFamily="34" charset="0"/>
              <a:cs typeface="Arial" pitchFamily="34" charset="0"/>
            </a:rPr>
            <a:t>Evidence</a:t>
          </a:r>
        </a:p>
      </dgm:t>
    </dgm:pt>
    <dgm:pt modelId="{0F19A7F4-69B8-46F6-9ABC-15EC5D4B260E}" type="parTrans" cxnId="{747C5ECC-140E-46CE-8A1F-03A225DB84B9}">
      <dgm:prSet/>
      <dgm:spPr/>
      <dgm:t>
        <a:bodyPr/>
        <a:lstStyle/>
        <a:p>
          <a:endParaRPr lang="en-GB">
            <a:latin typeface="Arial" pitchFamily="34" charset="0"/>
            <a:cs typeface="Arial" pitchFamily="34" charset="0"/>
          </a:endParaRPr>
        </a:p>
      </dgm:t>
    </dgm:pt>
    <dgm:pt modelId="{DB16B265-1657-4A1B-8F07-5A0D58EF9A67}" type="sibTrans" cxnId="{747C5ECC-140E-46CE-8A1F-03A225DB84B9}">
      <dgm:prSet/>
      <dgm:spPr/>
      <dgm:t>
        <a:bodyPr/>
        <a:lstStyle/>
        <a:p>
          <a:endParaRPr lang="en-GB">
            <a:latin typeface="Arial" pitchFamily="34" charset="0"/>
            <a:cs typeface="Arial" pitchFamily="34" charset="0"/>
          </a:endParaRPr>
        </a:p>
      </dgm:t>
    </dgm:pt>
    <dgm:pt modelId="{8D222707-7E53-460F-B764-95A9899E9DAE}">
      <dgm:prSet phldrT="[Text]" custT="1"/>
      <dgm:spPr/>
      <dgm:t>
        <a:bodyPr/>
        <a:lstStyle/>
        <a:p>
          <a:r>
            <a:rPr lang="en-GB" sz="1400" b="1" dirty="0">
              <a:latin typeface="Arial" pitchFamily="34" charset="0"/>
              <a:cs typeface="Arial" pitchFamily="34" charset="0"/>
            </a:rPr>
            <a:t>Knowledge</a:t>
          </a:r>
        </a:p>
      </dgm:t>
    </dgm:pt>
    <dgm:pt modelId="{D659EAFA-3EA1-4258-A88D-BA71F7A06BC8}" type="parTrans" cxnId="{A87BBCE3-5EBA-43BD-8F68-5C6EA0B26618}">
      <dgm:prSet/>
      <dgm:spPr/>
      <dgm:t>
        <a:bodyPr/>
        <a:lstStyle/>
        <a:p>
          <a:endParaRPr lang="en-GB">
            <a:latin typeface="Arial" pitchFamily="34" charset="0"/>
            <a:cs typeface="Arial" pitchFamily="34" charset="0"/>
          </a:endParaRPr>
        </a:p>
      </dgm:t>
    </dgm:pt>
    <dgm:pt modelId="{9F9E9BB3-3A9A-4310-A2CB-06836DAE5802}" type="sibTrans" cxnId="{A87BBCE3-5EBA-43BD-8F68-5C6EA0B26618}">
      <dgm:prSet/>
      <dgm:spPr/>
      <dgm:t>
        <a:bodyPr/>
        <a:lstStyle/>
        <a:p>
          <a:endParaRPr lang="en-GB">
            <a:latin typeface="Arial" pitchFamily="34" charset="0"/>
            <a:cs typeface="Arial" pitchFamily="34" charset="0"/>
          </a:endParaRPr>
        </a:p>
      </dgm:t>
    </dgm:pt>
    <dgm:pt modelId="{B986A424-5EE7-4D5E-8203-62D0ADB95DB2}">
      <dgm:prSet phldrT="[Text]" custT="1"/>
      <dgm:spPr/>
      <dgm:t>
        <a:bodyPr/>
        <a:lstStyle/>
        <a:p>
          <a:r>
            <a:rPr lang="en-GB" sz="1600" b="1" dirty="0">
              <a:latin typeface="Arial" pitchFamily="34" charset="0"/>
              <a:cs typeface="Arial" pitchFamily="34" charset="0"/>
            </a:rPr>
            <a:t>Wisdom</a:t>
          </a:r>
        </a:p>
      </dgm:t>
    </dgm:pt>
    <dgm:pt modelId="{06600D95-917F-42E0-9214-EF5D267E637C}" type="parTrans" cxnId="{F1440D82-80DC-43ED-9A1E-2D4370D143E9}">
      <dgm:prSet/>
      <dgm:spPr/>
      <dgm:t>
        <a:bodyPr/>
        <a:lstStyle/>
        <a:p>
          <a:endParaRPr lang="en-GB">
            <a:latin typeface="Arial" pitchFamily="34" charset="0"/>
            <a:cs typeface="Arial" pitchFamily="34" charset="0"/>
          </a:endParaRPr>
        </a:p>
      </dgm:t>
    </dgm:pt>
    <dgm:pt modelId="{95544CBF-CBE6-4D2A-8C61-4C70DD655722}" type="sibTrans" cxnId="{F1440D82-80DC-43ED-9A1E-2D4370D143E9}">
      <dgm:prSet/>
      <dgm:spPr/>
      <dgm:t>
        <a:bodyPr/>
        <a:lstStyle/>
        <a:p>
          <a:endParaRPr lang="en-GB">
            <a:latin typeface="Arial" pitchFamily="34" charset="0"/>
            <a:cs typeface="Arial" pitchFamily="34" charset="0"/>
          </a:endParaRPr>
        </a:p>
      </dgm:t>
    </dgm:pt>
    <dgm:pt modelId="{E715F0AB-A5E1-40F2-8272-50A1246023F8}">
      <dgm:prSet custT="1"/>
      <dgm:spPr/>
      <dgm:t>
        <a:bodyPr/>
        <a:lstStyle/>
        <a:p>
          <a:r>
            <a:rPr lang="en-GB" sz="1400" dirty="0">
              <a:solidFill>
                <a:schemeClr val="tx1">
                  <a:lumMod val="65000"/>
                  <a:lumOff val="35000"/>
                </a:schemeClr>
              </a:solidFill>
              <a:latin typeface="Arial" pitchFamily="34" charset="0"/>
              <a:cs typeface="Arial" pitchFamily="34" charset="0"/>
            </a:rPr>
            <a:t>Raw facts</a:t>
          </a:r>
        </a:p>
      </dgm:t>
    </dgm:pt>
    <dgm:pt modelId="{541F1EFC-0933-4CD5-BB83-0B6DE50C32A4}" type="parTrans" cxnId="{FF493523-28A5-4757-89D3-F3139E3351AD}">
      <dgm:prSet/>
      <dgm:spPr/>
      <dgm:t>
        <a:bodyPr/>
        <a:lstStyle/>
        <a:p>
          <a:endParaRPr lang="en-GB"/>
        </a:p>
      </dgm:t>
    </dgm:pt>
    <dgm:pt modelId="{2438DC5C-B28C-4B80-97B8-C7F52379DA29}" type="sibTrans" cxnId="{FF493523-28A5-4757-89D3-F3139E3351AD}">
      <dgm:prSet/>
      <dgm:spPr/>
      <dgm:t>
        <a:bodyPr/>
        <a:lstStyle/>
        <a:p>
          <a:endParaRPr lang="en-GB"/>
        </a:p>
      </dgm:t>
    </dgm:pt>
    <dgm:pt modelId="{2A18CA75-C9C3-46F0-8112-D4C28E1CC042}">
      <dgm:prSet custT="1"/>
      <dgm:spPr/>
      <dgm:t>
        <a:bodyPr/>
        <a:lstStyle/>
        <a:p>
          <a:r>
            <a:rPr lang="en-GB" sz="1400" dirty="0">
              <a:solidFill>
                <a:schemeClr val="tx1">
                  <a:lumMod val="65000"/>
                  <a:lumOff val="35000"/>
                </a:schemeClr>
              </a:solidFill>
              <a:latin typeface="Arial" pitchFamily="34" charset="0"/>
              <a:cs typeface="Arial" pitchFamily="34" charset="0"/>
            </a:rPr>
            <a:t>Contents of a database assembled from raw facts</a:t>
          </a:r>
        </a:p>
      </dgm:t>
    </dgm:pt>
    <dgm:pt modelId="{A40754FD-531B-465F-8FD9-F341C8946EC1}" type="parTrans" cxnId="{7CB48699-F30C-47BC-B912-9ADBE65FEC8E}">
      <dgm:prSet/>
      <dgm:spPr/>
      <dgm:t>
        <a:bodyPr/>
        <a:lstStyle/>
        <a:p>
          <a:endParaRPr lang="en-GB"/>
        </a:p>
      </dgm:t>
    </dgm:pt>
    <dgm:pt modelId="{17F74219-2EDD-428E-9ABE-4995C150B29D}" type="sibTrans" cxnId="{7CB48699-F30C-47BC-B912-9ADBE65FEC8E}">
      <dgm:prSet/>
      <dgm:spPr/>
      <dgm:t>
        <a:bodyPr/>
        <a:lstStyle/>
        <a:p>
          <a:endParaRPr lang="en-GB"/>
        </a:p>
      </dgm:t>
    </dgm:pt>
    <dgm:pt modelId="{BD7B8C71-178C-4986-BDCA-7FC1708D7244}">
      <dgm:prSet custT="1"/>
      <dgm:spPr/>
      <dgm:t>
        <a:bodyPr/>
        <a:lstStyle/>
        <a:p>
          <a:r>
            <a:rPr lang="en-GB" sz="1400" dirty="0">
              <a:solidFill>
                <a:schemeClr val="tx1">
                  <a:lumMod val="65000"/>
                  <a:lumOff val="35000"/>
                </a:schemeClr>
              </a:solidFill>
              <a:latin typeface="Arial" pitchFamily="34" charset="0"/>
              <a:cs typeface="Arial" pitchFamily="34" charset="0"/>
            </a:rPr>
            <a:t>Results of analysis of many datasets or scenarios</a:t>
          </a:r>
        </a:p>
      </dgm:t>
    </dgm:pt>
    <dgm:pt modelId="{24B2F2B1-3288-4BBC-A406-BF9A78456FAE}" type="parTrans" cxnId="{08721FFE-0610-44E9-BA00-34A3B6AA2849}">
      <dgm:prSet/>
      <dgm:spPr/>
      <dgm:t>
        <a:bodyPr/>
        <a:lstStyle/>
        <a:p>
          <a:endParaRPr lang="en-GB"/>
        </a:p>
      </dgm:t>
    </dgm:pt>
    <dgm:pt modelId="{AF582EB8-E686-4195-992A-B75A9E7B8539}" type="sibTrans" cxnId="{08721FFE-0610-44E9-BA00-34A3B6AA2849}">
      <dgm:prSet/>
      <dgm:spPr/>
      <dgm:t>
        <a:bodyPr/>
        <a:lstStyle/>
        <a:p>
          <a:endParaRPr lang="en-GB"/>
        </a:p>
      </dgm:t>
    </dgm:pt>
    <dgm:pt modelId="{CA0262A8-74A8-4EF3-82EC-595558A16AD2}">
      <dgm:prSet custT="1"/>
      <dgm:spPr/>
      <dgm:t>
        <a:bodyPr/>
        <a:lstStyle/>
        <a:p>
          <a:r>
            <a:rPr lang="en-GB" sz="1400" dirty="0">
              <a:solidFill>
                <a:schemeClr val="tx1">
                  <a:lumMod val="65000"/>
                  <a:lumOff val="35000"/>
                </a:schemeClr>
              </a:solidFill>
              <a:latin typeface="Arial" pitchFamily="34" charset="0"/>
              <a:cs typeface="Arial" pitchFamily="34" charset="0"/>
            </a:rPr>
            <a:t>Personal knowledge about places and issues</a:t>
          </a:r>
        </a:p>
      </dgm:t>
    </dgm:pt>
    <dgm:pt modelId="{57211768-7508-47C6-8181-5AA4ECDCCDFC}" type="parTrans" cxnId="{73365C28-D5D8-4F6F-9F9A-42AB8338ED8C}">
      <dgm:prSet/>
      <dgm:spPr/>
      <dgm:t>
        <a:bodyPr/>
        <a:lstStyle/>
        <a:p>
          <a:endParaRPr lang="en-GB"/>
        </a:p>
      </dgm:t>
    </dgm:pt>
    <dgm:pt modelId="{EA7AEC32-01D0-4655-A285-A0BF0E128271}" type="sibTrans" cxnId="{73365C28-D5D8-4F6F-9F9A-42AB8338ED8C}">
      <dgm:prSet/>
      <dgm:spPr/>
      <dgm:t>
        <a:bodyPr/>
        <a:lstStyle/>
        <a:p>
          <a:endParaRPr lang="en-GB"/>
        </a:p>
      </dgm:t>
    </dgm:pt>
    <dgm:pt modelId="{1B47CF1B-6D7A-476D-94E9-5BACC95F1B2A}">
      <dgm:prSet custT="1"/>
      <dgm:spPr/>
      <dgm:t>
        <a:bodyPr/>
        <a:lstStyle/>
        <a:p>
          <a:r>
            <a:rPr lang="en-GB" sz="1400" dirty="0">
              <a:solidFill>
                <a:schemeClr val="tx1">
                  <a:lumMod val="65000"/>
                  <a:lumOff val="35000"/>
                </a:schemeClr>
              </a:solidFill>
              <a:latin typeface="Arial" pitchFamily="34" charset="0"/>
              <a:cs typeface="Arial" pitchFamily="34" charset="0"/>
            </a:rPr>
            <a:t>Policies developed and accepted by stakeholders</a:t>
          </a:r>
        </a:p>
      </dgm:t>
    </dgm:pt>
    <dgm:pt modelId="{58F92666-EC49-40E2-A0D6-62F87EE05EE0}" type="parTrans" cxnId="{40F8DE4C-0241-452F-ADA9-1E2BBA2C9FCB}">
      <dgm:prSet/>
      <dgm:spPr/>
      <dgm:t>
        <a:bodyPr/>
        <a:lstStyle/>
        <a:p>
          <a:endParaRPr lang="en-GB"/>
        </a:p>
      </dgm:t>
    </dgm:pt>
    <dgm:pt modelId="{7DAA60BD-AC21-4EBB-B1AB-D27FB5863C83}" type="sibTrans" cxnId="{40F8DE4C-0241-452F-ADA9-1E2BBA2C9FCB}">
      <dgm:prSet/>
      <dgm:spPr/>
      <dgm:t>
        <a:bodyPr/>
        <a:lstStyle/>
        <a:p>
          <a:endParaRPr lang="en-GB"/>
        </a:p>
      </dgm:t>
    </dgm:pt>
    <dgm:pt modelId="{58B16FBA-508E-453B-8BB5-051720755619}" type="pres">
      <dgm:prSet presAssocID="{FF19BAA0-21A0-4601-84ED-D8903F5A3968}" presName="Name0" presStyleCnt="0">
        <dgm:presLayoutVars>
          <dgm:dir/>
          <dgm:animLvl val="lvl"/>
          <dgm:resizeHandles val="exact"/>
        </dgm:presLayoutVars>
      </dgm:prSet>
      <dgm:spPr/>
    </dgm:pt>
    <dgm:pt modelId="{E6672CD3-C6F2-4B84-9F14-E54EE12CDEAA}" type="pres">
      <dgm:prSet presAssocID="{B986A424-5EE7-4D5E-8203-62D0ADB95DB2}" presName="boxAndChildren" presStyleCnt="0"/>
      <dgm:spPr/>
    </dgm:pt>
    <dgm:pt modelId="{914080C1-1545-4A85-A236-71F46692782C}" type="pres">
      <dgm:prSet presAssocID="{B986A424-5EE7-4D5E-8203-62D0ADB95DB2}" presName="parentTextBox" presStyleLbl="node1" presStyleIdx="0" presStyleCnt="5"/>
      <dgm:spPr/>
    </dgm:pt>
    <dgm:pt modelId="{A28170EA-B188-4CA4-ABE8-97C5FF7F8533}" type="pres">
      <dgm:prSet presAssocID="{B986A424-5EE7-4D5E-8203-62D0ADB95DB2}" presName="entireBox" presStyleLbl="node1" presStyleIdx="0" presStyleCnt="5"/>
      <dgm:spPr/>
    </dgm:pt>
    <dgm:pt modelId="{9A412B8B-A8B8-4C83-A9C5-6FE4F71906A2}" type="pres">
      <dgm:prSet presAssocID="{B986A424-5EE7-4D5E-8203-62D0ADB95DB2}" presName="descendantBox" presStyleCnt="0"/>
      <dgm:spPr/>
    </dgm:pt>
    <dgm:pt modelId="{2415AA03-2EDD-4BEE-BEEC-00D65D5EF67F}" type="pres">
      <dgm:prSet presAssocID="{1B47CF1B-6D7A-476D-94E9-5BACC95F1B2A}" presName="childTextBox" presStyleLbl="fgAccFollowNode1" presStyleIdx="0" presStyleCnt="5">
        <dgm:presLayoutVars>
          <dgm:bulletEnabled val="1"/>
        </dgm:presLayoutVars>
      </dgm:prSet>
      <dgm:spPr/>
    </dgm:pt>
    <dgm:pt modelId="{FB521F38-6B6E-46CC-9427-EE0DD66F9F37}" type="pres">
      <dgm:prSet presAssocID="{9F9E9BB3-3A9A-4310-A2CB-06836DAE5802}" presName="sp" presStyleCnt="0"/>
      <dgm:spPr/>
    </dgm:pt>
    <dgm:pt modelId="{F4FB2CB4-D0EA-461D-9310-1F855C9E7548}" type="pres">
      <dgm:prSet presAssocID="{8D222707-7E53-460F-B764-95A9899E9DAE}" presName="arrowAndChildren" presStyleCnt="0"/>
      <dgm:spPr/>
    </dgm:pt>
    <dgm:pt modelId="{578DBB40-79F2-4566-908C-33C7067F55BD}" type="pres">
      <dgm:prSet presAssocID="{8D222707-7E53-460F-B764-95A9899E9DAE}" presName="parentTextArrow" presStyleLbl="node1" presStyleIdx="0" presStyleCnt="5"/>
      <dgm:spPr/>
    </dgm:pt>
    <dgm:pt modelId="{07D10CB8-DEB4-4B1B-B29C-CE059521AB87}" type="pres">
      <dgm:prSet presAssocID="{8D222707-7E53-460F-B764-95A9899E9DAE}" presName="arrow" presStyleLbl="node1" presStyleIdx="1" presStyleCnt="5"/>
      <dgm:spPr/>
    </dgm:pt>
    <dgm:pt modelId="{335619E3-0FE4-433D-834B-F8F1F1211A98}" type="pres">
      <dgm:prSet presAssocID="{8D222707-7E53-460F-B764-95A9899E9DAE}" presName="descendantArrow" presStyleCnt="0"/>
      <dgm:spPr/>
    </dgm:pt>
    <dgm:pt modelId="{B3D16EB2-A7F7-47D8-93E1-7C73F0DD236C}" type="pres">
      <dgm:prSet presAssocID="{CA0262A8-74A8-4EF3-82EC-595558A16AD2}" presName="childTextArrow" presStyleLbl="fgAccFollowNode1" presStyleIdx="1" presStyleCnt="5">
        <dgm:presLayoutVars>
          <dgm:bulletEnabled val="1"/>
        </dgm:presLayoutVars>
      </dgm:prSet>
      <dgm:spPr/>
    </dgm:pt>
    <dgm:pt modelId="{6E584B59-CC4E-410B-802E-AFA466B806ED}" type="pres">
      <dgm:prSet presAssocID="{DB16B265-1657-4A1B-8F07-5A0D58EF9A67}" presName="sp" presStyleCnt="0"/>
      <dgm:spPr/>
    </dgm:pt>
    <dgm:pt modelId="{F32CF1D9-FCCA-40FC-97C3-4DD33C558B42}" type="pres">
      <dgm:prSet presAssocID="{018F8502-859B-4922-9D67-188D1EF30CA3}" presName="arrowAndChildren" presStyleCnt="0"/>
      <dgm:spPr/>
    </dgm:pt>
    <dgm:pt modelId="{4818D2BE-2B5B-4217-9902-18E9479D2E8C}" type="pres">
      <dgm:prSet presAssocID="{018F8502-859B-4922-9D67-188D1EF30CA3}" presName="parentTextArrow" presStyleLbl="node1" presStyleIdx="1" presStyleCnt="5"/>
      <dgm:spPr/>
    </dgm:pt>
    <dgm:pt modelId="{E7ED692E-1184-46E8-9908-E0F4FB7DFBFA}" type="pres">
      <dgm:prSet presAssocID="{018F8502-859B-4922-9D67-188D1EF30CA3}" presName="arrow" presStyleLbl="node1" presStyleIdx="2" presStyleCnt="5"/>
      <dgm:spPr/>
    </dgm:pt>
    <dgm:pt modelId="{CA15666C-830E-40EB-B468-0F7BE034E0D3}" type="pres">
      <dgm:prSet presAssocID="{018F8502-859B-4922-9D67-188D1EF30CA3}" presName="descendantArrow" presStyleCnt="0"/>
      <dgm:spPr/>
    </dgm:pt>
    <dgm:pt modelId="{7FD55168-4BD5-43AE-A9A0-2E30F3154DE7}" type="pres">
      <dgm:prSet presAssocID="{BD7B8C71-178C-4986-BDCA-7FC1708D7244}" presName="childTextArrow" presStyleLbl="fgAccFollowNode1" presStyleIdx="2" presStyleCnt="5">
        <dgm:presLayoutVars>
          <dgm:bulletEnabled val="1"/>
        </dgm:presLayoutVars>
      </dgm:prSet>
      <dgm:spPr/>
    </dgm:pt>
    <dgm:pt modelId="{51BE16F0-40C3-4EE1-AA02-522F0477092C}" type="pres">
      <dgm:prSet presAssocID="{351F5E9C-D3CE-4ECB-A4FA-FEFD9AC55AAB}" presName="sp" presStyleCnt="0"/>
      <dgm:spPr/>
    </dgm:pt>
    <dgm:pt modelId="{B7CF17EA-38A1-4B06-B271-90AC4D4446A9}" type="pres">
      <dgm:prSet presAssocID="{6C9433CD-8993-47BF-BB92-964D26A7E96B}" presName="arrowAndChildren" presStyleCnt="0"/>
      <dgm:spPr/>
    </dgm:pt>
    <dgm:pt modelId="{A5ED237D-4D3B-4484-A17A-E4C02497A7EC}" type="pres">
      <dgm:prSet presAssocID="{6C9433CD-8993-47BF-BB92-964D26A7E96B}" presName="parentTextArrow" presStyleLbl="node1" presStyleIdx="2" presStyleCnt="5"/>
      <dgm:spPr/>
    </dgm:pt>
    <dgm:pt modelId="{A601EBEC-4919-4E92-A4F8-251CB1BE527D}" type="pres">
      <dgm:prSet presAssocID="{6C9433CD-8993-47BF-BB92-964D26A7E96B}" presName="arrow" presStyleLbl="node1" presStyleIdx="3" presStyleCnt="5"/>
      <dgm:spPr/>
    </dgm:pt>
    <dgm:pt modelId="{3EB5EDA5-F7AC-419B-B1B5-148EF436FAA6}" type="pres">
      <dgm:prSet presAssocID="{6C9433CD-8993-47BF-BB92-964D26A7E96B}" presName="descendantArrow" presStyleCnt="0"/>
      <dgm:spPr/>
    </dgm:pt>
    <dgm:pt modelId="{91B75FA4-3B28-4856-B347-27022C727E3C}" type="pres">
      <dgm:prSet presAssocID="{2A18CA75-C9C3-46F0-8112-D4C28E1CC042}" presName="childTextArrow" presStyleLbl="fgAccFollowNode1" presStyleIdx="3" presStyleCnt="5">
        <dgm:presLayoutVars>
          <dgm:bulletEnabled val="1"/>
        </dgm:presLayoutVars>
      </dgm:prSet>
      <dgm:spPr/>
    </dgm:pt>
    <dgm:pt modelId="{21EDADDD-9446-47D4-A2A2-97AD395B7C4E}" type="pres">
      <dgm:prSet presAssocID="{CFDE959C-B9A2-4306-8C89-24BB42CE3B4C}" presName="sp" presStyleCnt="0"/>
      <dgm:spPr/>
    </dgm:pt>
    <dgm:pt modelId="{5FB0E16A-A987-4229-972B-8D3ACCA3E3D3}" type="pres">
      <dgm:prSet presAssocID="{C8A83D42-5DFF-4427-89F2-B9B3315BB5BA}" presName="arrowAndChildren" presStyleCnt="0"/>
      <dgm:spPr/>
    </dgm:pt>
    <dgm:pt modelId="{81ECC6AC-76EB-4FC8-9775-DE3B1C961C8E}" type="pres">
      <dgm:prSet presAssocID="{C8A83D42-5DFF-4427-89F2-B9B3315BB5BA}" presName="parentTextArrow" presStyleLbl="node1" presStyleIdx="3" presStyleCnt="5"/>
      <dgm:spPr/>
    </dgm:pt>
    <dgm:pt modelId="{DF984789-353E-44F8-BB5F-B5DAC30FE1C3}" type="pres">
      <dgm:prSet presAssocID="{C8A83D42-5DFF-4427-89F2-B9B3315BB5BA}" presName="arrow" presStyleLbl="node1" presStyleIdx="4" presStyleCnt="5"/>
      <dgm:spPr/>
    </dgm:pt>
    <dgm:pt modelId="{F2E6D03A-BE65-45A8-81A0-4C168A30C611}" type="pres">
      <dgm:prSet presAssocID="{C8A83D42-5DFF-4427-89F2-B9B3315BB5BA}" presName="descendantArrow" presStyleCnt="0"/>
      <dgm:spPr/>
    </dgm:pt>
    <dgm:pt modelId="{2A9C1DA0-82DB-4766-A6F2-DE11F16C5FB8}" type="pres">
      <dgm:prSet presAssocID="{E715F0AB-A5E1-40F2-8272-50A1246023F8}" presName="childTextArrow" presStyleLbl="fgAccFollowNode1" presStyleIdx="4" presStyleCnt="5">
        <dgm:presLayoutVars>
          <dgm:bulletEnabled val="1"/>
        </dgm:presLayoutVars>
      </dgm:prSet>
      <dgm:spPr/>
    </dgm:pt>
  </dgm:ptLst>
  <dgm:cxnLst>
    <dgm:cxn modelId="{A305C50E-61D6-BB48-9CA6-AD698B64033B}" type="presOf" srcId="{2A18CA75-C9C3-46F0-8112-D4C28E1CC042}" destId="{91B75FA4-3B28-4856-B347-27022C727E3C}" srcOrd="0" destOrd="0" presId="urn:microsoft.com/office/officeart/2005/8/layout/process4"/>
    <dgm:cxn modelId="{B173F018-5229-214F-AAEF-65906C773655}" type="presOf" srcId="{6C9433CD-8993-47BF-BB92-964D26A7E96B}" destId="{A5ED237D-4D3B-4484-A17A-E4C02497A7EC}" srcOrd="0" destOrd="0" presId="urn:microsoft.com/office/officeart/2005/8/layout/process4"/>
    <dgm:cxn modelId="{FF493523-28A5-4757-89D3-F3139E3351AD}" srcId="{C8A83D42-5DFF-4427-89F2-B9B3315BB5BA}" destId="{E715F0AB-A5E1-40F2-8272-50A1246023F8}" srcOrd="0" destOrd="0" parTransId="{541F1EFC-0933-4CD5-BB83-0B6DE50C32A4}" sibTransId="{2438DC5C-B28C-4B80-97B8-C7F52379DA29}"/>
    <dgm:cxn modelId="{2636D923-B81C-3442-961D-5FEC3D8A03BD}" type="presOf" srcId="{E715F0AB-A5E1-40F2-8272-50A1246023F8}" destId="{2A9C1DA0-82DB-4766-A6F2-DE11F16C5FB8}" srcOrd="0" destOrd="0" presId="urn:microsoft.com/office/officeart/2005/8/layout/process4"/>
    <dgm:cxn modelId="{73365C28-D5D8-4F6F-9F9A-42AB8338ED8C}" srcId="{8D222707-7E53-460F-B764-95A9899E9DAE}" destId="{CA0262A8-74A8-4EF3-82EC-595558A16AD2}" srcOrd="0" destOrd="0" parTransId="{57211768-7508-47C6-8181-5AA4ECDCCDFC}" sibTransId="{EA7AEC32-01D0-4655-A285-A0BF0E128271}"/>
    <dgm:cxn modelId="{6768652D-F7A3-5D4A-9CC9-9B240B3B3CCB}" type="presOf" srcId="{1B47CF1B-6D7A-476D-94E9-5BACC95F1B2A}" destId="{2415AA03-2EDD-4BEE-BEEC-00D65D5EF67F}" srcOrd="0" destOrd="0" presId="urn:microsoft.com/office/officeart/2005/8/layout/process4"/>
    <dgm:cxn modelId="{FD9E6E33-02F3-3C4D-BA97-618C2A1EA27E}" type="presOf" srcId="{018F8502-859B-4922-9D67-188D1EF30CA3}" destId="{E7ED692E-1184-46E8-9908-E0F4FB7DFBFA}" srcOrd="1" destOrd="0" presId="urn:microsoft.com/office/officeart/2005/8/layout/process4"/>
    <dgm:cxn modelId="{673A3736-37A9-DB43-8CC0-CD974D7AD69D}" type="presOf" srcId="{FF19BAA0-21A0-4601-84ED-D8903F5A3968}" destId="{58B16FBA-508E-453B-8BB5-051720755619}" srcOrd="0" destOrd="0" presId="urn:microsoft.com/office/officeart/2005/8/layout/process4"/>
    <dgm:cxn modelId="{40F8DE4C-0241-452F-ADA9-1E2BBA2C9FCB}" srcId="{B986A424-5EE7-4D5E-8203-62D0ADB95DB2}" destId="{1B47CF1B-6D7A-476D-94E9-5BACC95F1B2A}" srcOrd="0" destOrd="0" parTransId="{58F92666-EC49-40E2-A0D6-62F87EE05EE0}" sibTransId="{7DAA60BD-AC21-4EBB-B1AB-D27FB5863C83}"/>
    <dgm:cxn modelId="{61A1AB4E-C2B6-EE4D-9F8D-3B8840A2BB62}" type="presOf" srcId="{C8A83D42-5DFF-4427-89F2-B9B3315BB5BA}" destId="{DF984789-353E-44F8-BB5F-B5DAC30FE1C3}" srcOrd="1" destOrd="0" presId="urn:microsoft.com/office/officeart/2005/8/layout/process4"/>
    <dgm:cxn modelId="{CF544470-35FA-6044-AFB3-B147E96594B7}" type="presOf" srcId="{BD7B8C71-178C-4986-BDCA-7FC1708D7244}" destId="{7FD55168-4BD5-43AE-A9A0-2E30F3154DE7}" srcOrd="0" destOrd="0" presId="urn:microsoft.com/office/officeart/2005/8/layout/process4"/>
    <dgm:cxn modelId="{030DDD74-F553-7C49-B137-20CD018AC500}" type="presOf" srcId="{8D222707-7E53-460F-B764-95A9899E9DAE}" destId="{07D10CB8-DEB4-4B1B-B29C-CE059521AB87}" srcOrd="1" destOrd="0" presId="urn:microsoft.com/office/officeart/2005/8/layout/process4"/>
    <dgm:cxn modelId="{F1440D82-80DC-43ED-9A1E-2D4370D143E9}" srcId="{FF19BAA0-21A0-4601-84ED-D8903F5A3968}" destId="{B986A424-5EE7-4D5E-8203-62D0ADB95DB2}" srcOrd="4" destOrd="0" parTransId="{06600D95-917F-42E0-9214-EF5D267E637C}" sibTransId="{95544CBF-CBE6-4D2A-8C61-4C70DD655722}"/>
    <dgm:cxn modelId="{7CB48699-F30C-47BC-B912-9ADBE65FEC8E}" srcId="{6C9433CD-8993-47BF-BB92-964D26A7E96B}" destId="{2A18CA75-C9C3-46F0-8112-D4C28E1CC042}" srcOrd="0" destOrd="0" parTransId="{A40754FD-531B-465F-8FD9-F341C8946EC1}" sibTransId="{17F74219-2EDD-428E-9ABE-4995C150B29D}"/>
    <dgm:cxn modelId="{0FF7AF9C-327C-4708-A2AC-BC52B46A7D7B}" srcId="{FF19BAA0-21A0-4601-84ED-D8903F5A3968}" destId="{6C9433CD-8993-47BF-BB92-964D26A7E96B}" srcOrd="1" destOrd="0" parTransId="{63C701F6-2151-45F5-847F-0474ABD63C1E}" sibTransId="{351F5E9C-D3CE-4ECB-A4FA-FEFD9AC55AAB}"/>
    <dgm:cxn modelId="{340B4AA9-876F-E843-8AE9-23CAD539022B}" type="presOf" srcId="{C8A83D42-5DFF-4427-89F2-B9B3315BB5BA}" destId="{81ECC6AC-76EB-4FC8-9775-DE3B1C961C8E}" srcOrd="0" destOrd="0" presId="urn:microsoft.com/office/officeart/2005/8/layout/process4"/>
    <dgm:cxn modelId="{44905BB2-8E11-454B-88EC-5707FF4F46F5}" srcId="{FF19BAA0-21A0-4601-84ED-D8903F5A3968}" destId="{C8A83D42-5DFF-4427-89F2-B9B3315BB5BA}" srcOrd="0" destOrd="0" parTransId="{0F7510B4-E327-4174-A476-D517A3610918}" sibTransId="{CFDE959C-B9A2-4306-8C89-24BB42CE3B4C}"/>
    <dgm:cxn modelId="{6C685FB2-BDE7-9141-9E43-DFC2C0060A29}" type="presOf" srcId="{CA0262A8-74A8-4EF3-82EC-595558A16AD2}" destId="{B3D16EB2-A7F7-47D8-93E1-7C73F0DD236C}" srcOrd="0" destOrd="0" presId="urn:microsoft.com/office/officeart/2005/8/layout/process4"/>
    <dgm:cxn modelId="{7172A7C3-F880-1547-8FA1-652420908A87}" type="presOf" srcId="{018F8502-859B-4922-9D67-188D1EF30CA3}" destId="{4818D2BE-2B5B-4217-9902-18E9479D2E8C}" srcOrd="0" destOrd="0" presId="urn:microsoft.com/office/officeart/2005/8/layout/process4"/>
    <dgm:cxn modelId="{747C5ECC-140E-46CE-8A1F-03A225DB84B9}" srcId="{FF19BAA0-21A0-4601-84ED-D8903F5A3968}" destId="{018F8502-859B-4922-9D67-188D1EF30CA3}" srcOrd="2" destOrd="0" parTransId="{0F19A7F4-69B8-46F6-9ABC-15EC5D4B260E}" sibTransId="{DB16B265-1657-4A1B-8F07-5A0D58EF9A67}"/>
    <dgm:cxn modelId="{3FCDA7D8-A0C9-5746-9E27-97E71B08734A}" type="presOf" srcId="{8D222707-7E53-460F-B764-95A9899E9DAE}" destId="{578DBB40-79F2-4566-908C-33C7067F55BD}" srcOrd="0" destOrd="0" presId="urn:microsoft.com/office/officeart/2005/8/layout/process4"/>
    <dgm:cxn modelId="{A87BBCE3-5EBA-43BD-8F68-5C6EA0B26618}" srcId="{FF19BAA0-21A0-4601-84ED-D8903F5A3968}" destId="{8D222707-7E53-460F-B764-95A9899E9DAE}" srcOrd="3" destOrd="0" parTransId="{D659EAFA-3EA1-4258-A88D-BA71F7A06BC8}" sibTransId="{9F9E9BB3-3A9A-4310-A2CB-06836DAE5802}"/>
    <dgm:cxn modelId="{7E34E3EA-0122-D84E-B5C7-0750CF8BDC4E}" type="presOf" srcId="{B986A424-5EE7-4D5E-8203-62D0ADB95DB2}" destId="{914080C1-1545-4A85-A236-71F46692782C}" srcOrd="0" destOrd="0" presId="urn:microsoft.com/office/officeart/2005/8/layout/process4"/>
    <dgm:cxn modelId="{01E807F1-9179-1C47-886A-95E16421BAC6}" type="presOf" srcId="{B986A424-5EE7-4D5E-8203-62D0ADB95DB2}" destId="{A28170EA-B188-4CA4-ABE8-97C5FF7F8533}" srcOrd="1" destOrd="0" presId="urn:microsoft.com/office/officeart/2005/8/layout/process4"/>
    <dgm:cxn modelId="{37C2F7F2-1F93-9B45-AC89-E16759AD7F99}" type="presOf" srcId="{6C9433CD-8993-47BF-BB92-964D26A7E96B}" destId="{A601EBEC-4919-4E92-A4F8-251CB1BE527D}" srcOrd="1" destOrd="0" presId="urn:microsoft.com/office/officeart/2005/8/layout/process4"/>
    <dgm:cxn modelId="{08721FFE-0610-44E9-BA00-34A3B6AA2849}" srcId="{018F8502-859B-4922-9D67-188D1EF30CA3}" destId="{BD7B8C71-178C-4986-BDCA-7FC1708D7244}" srcOrd="0" destOrd="0" parTransId="{24B2F2B1-3288-4BBC-A406-BF9A78456FAE}" sibTransId="{AF582EB8-E686-4195-992A-B75A9E7B8539}"/>
    <dgm:cxn modelId="{B857F1B6-BA79-D64C-9BE4-D0130DA8A305}" type="presParOf" srcId="{58B16FBA-508E-453B-8BB5-051720755619}" destId="{E6672CD3-C6F2-4B84-9F14-E54EE12CDEAA}" srcOrd="0" destOrd="0" presId="urn:microsoft.com/office/officeart/2005/8/layout/process4"/>
    <dgm:cxn modelId="{56864982-17A3-BD4F-895C-C87F9FA5AED6}" type="presParOf" srcId="{E6672CD3-C6F2-4B84-9F14-E54EE12CDEAA}" destId="{914080C1-1545-4A85-A236-71F46692782C}" srcOrd="0" destOrd="0" presId="urn:microsoft.com/office/officeart/2005/8/layout/process4"/>
    <dgm:cxn modelId="{2AE2126F-8B03-A147-9D39-BD670C0FAF71}" type="presParOf" srcId="{E6672CD3-C6F2-4B84-9F14-E54EE12CDEAA}" destId="{A28170EA-B188-4CA4-ABE8-97C5FF7F8533}" srcOrd="1" destOrd="0" presId="urn:microsoft.com/office/officeart/2005/8/layout/process4"/>
    <dgm:cxn modelId="{7DEA3696-5D33-C84D-9CC6-F0DDA2E32986}" type="presParOf" srcId="{E6672CD3-C6F2-4B84-9F14-E54EE12CDEAA}" destId="{9A412B8B-A8B8-4C83-A9C5-6FE4F71906A2}" srcOrd="2" destOrd="0" presId="urn:microsoft.com/office/officeart/2005/8/layout/process4"/>
    <dgm:cxn modelId="{95356536-A556-0847-8B60-4B8492A32720}" type="presParOf" srcId="{9A412B8B-A8B8-4C83-A9C5-6FE4F71906A2}" destId="{2415AA03-2EDD-4BEE-BEEC-00D65D5EF67F}" srcOrd="0" destOrd="0" presId="urn:microsoft.com/office/officeart/2005/8/layout/process4"/>
    <dgm:cxn modelId="{5D4C3997-86C1-0643-8992-99AAAF4060B6}" type="presParOf" srcId="{58B16FBA-508E-453B-8BB5-051720755619}" destId="{FB521F38-6B6E-46CC-9427-EE0DD66F9F37}" srcOrd="1" destOrd="0" presId="urn:microsoft.com/office/officeart/2005/8/layout/process4"/>
    <dgm:cxn modelId="{B5A3794C-9E99-E24D-9EBE-380D1B25D9F4}" type="presParOf" srcId="{58B16FBA-508E-453B-8BB5-051720755619}" destId="{F4FB2CB4-D0EA-461D-9310-1F855C9E7548}" srcOrd="2" destOrd="0" presId="urn:microsoft.com/office/officeart/2005/8/layout/process4"/>
    <dgm:cxn modelId="{88BCFCEF-2F5F-7140-8213-7932FB93846A}" type="presParOf" srcId="{F4FB2CB4-D0EA-461D-9310-1F855C9E7548}" destId="{578DBB40-79F2-4566-908C-33C7067F55BD}" srcOrd="0" destOrd="0" presId="urn:microsoft.com/office/officeart/2005/8/layout/process4"/>
    <dgm:cxn modelId="{73C79D3E-C3C8-4E4D-9290-EA7BD0EFA9E4}" type="presParOf" srcId="{F4FB2CB4-D0EA-461D-9310-1F855C9E7548}" destId="{07D10CB8-DEB4-4B1B-B29C-CE059521AB87}" srcOrd="1" destOrd="0" presId="urn:microsoft.com/office/officeart/2005/8/layout/process4"/>
    <dgm:cxn modelId="{925B032E-CE52-EC4B-86DD-7E255C749E4A}" type="presParOf" srcId="{F4FB2CB4-D0EA-461D-9310-1F855C9E7548}" destId="{335619E3-0FE4-433D-834B-F8F1F1211A98}" srcOrd="2" destOrd="0" presId="urn:microsoft.com/office/officeart/2005/8/layout/process4"/>
    <dgm:cxn modelId="{C23FB998-BCD0-D14F-AA42-223881FD309E}" type="presParOf" srcId="{335619E3-0FE4-433D-834B-F8F1F1211A98}" destId="{B3D16EB2-A7F7-47D8-93E1-7C73F0DD236C}" srcOrd="0" destOrd="0" presId="urn:microsoft.com/office/officeart/2005/8/layout/process4"/>
    <dgm:cxn modelId="{6BEFD4B1-A787-9948-B821-0A30DA3E2B13}" type="presParOf" srcId="{58B16FBA-508E-453B-8BB5-051720755619}" destId="{6E584B59-CC4E-410B-802E-AFA466B806ED}" srcOrd="3" destOrd="0" presId="urn:microsoft.com/office/officeart/2005/8/layout/process4"/>
    <dgm:cxn modelId="{50B8CE1E-3E1C-9642-B512-BF8B61058535}" type="presParOf" srcId="{58B16FBA-508E-453B-8BB5-051720755619}" destId="{F32CF1D9-FCCA-40FC-97C3-4DD33C558B42}" srcOrd="4" destOrd="0" presId="urn:microsoft.com/office/officeart/2005/8/layout/process4"/>
    <dgm:cxn modelId="{52E3DA75-A971-174C-8796-C976C69CC5F0}" type="presParOf" srcId="{F32CF1D9-FCCA-40FC-97C3-4DD33C558B42}" destId="{4818D2BE-2B5B-4217-9902-18E9479D2E8C}" srcOrd="0" destOrd="0" presId="urn:microsoft.com/office/officeart/2005/8/layout/process4"/>
    <dgm:cxn modelId="{880E5E91-BE47-7B46-9B98-96A9490F9FC9}" type="presParOf" srcId="{F32CF1D9-FCCA-40FC-97C3-4DD33C558B42}" destId="{E7ED692E-1184-46E8-9908-E0F4FB7DFBFA}" srcOrd="1" destOrd="0" presId="urn:microsoft.com/office/officeart/2005/8/layout/process4"/>
    <dgm:cxn modelId="{5F949823-AD87-1845-BE89-535E8AAC3584}" type="presParOf" srcId="{F32CF1D9-FCCA-40FC-97C3-4DD33C558B42}" destId="{CA15666C-830E-40EB-B468-0F7BE034E0D3}" srcOrd="2" destOrd="0" presId="urn:microsoft.com/office/officeart/2005/8/layout/process4"/>
    <dgm:cxn modelId="{240C8EAA-9A93-C747-8A6E-99E08205C0AE}" type="presParOf" srcId="{CA15666C-830E-40EB-B468-0F7BE034E0D3}" destId="{7FD55168-4BD5-43AE-A9A0-2E30F3154DE7}" srcOrd="0" destOrd="0" presId="urn:microsoft.com/office/officeart/2005/8/layout/process4"/>
    <dgm:cxn modelId="{2905A915-9D82-064E-A72D-20780769231B}" type="presParOf" srcId="{58B16FBA-508E-453B-8BB5-051720755619}" destId="{51BE16F0-40C3-4EE1-AA02-522F0477092C}" srcOrd="5" destOrd="0" presId="urn:microsoft.com/office/officeart/2005/8/layout/process4"/>
    <dgm:cxn modelId="{12BB9C61-7F4C-1146-A062-C26DAB352D0C}" type="presParOf" srcId="{58B16FBA-508E-453B-8BB5-051720755619}" destId="{B7CF17EA-38A1-4B06-B271-90AC4D4446A9}" srcOrd="6" destOrd="0" presId="urn:microsoft.com/office/officeart/2005/8/layout/process4"/>
    <dgm:cxn modelId="{5741B6F5-3F4E-0843-9AFB-856730A5A044}" type="presParOf" srcId="{B7CF17EA-38A1-4B06-B271-90AC4D4446A9}" destId="{A5ED237D-4D3B-4484-A17A-E4C02497A7EC}" srcOrd="0" destOrd="0" presId="urn:microsoft.com/office/officeart/2005/8/layout/process4"/>
    <dgm:cxn modelId="{B7153F0F-F251-1742-A4E4-7EB863CEBD62}" type="presParOf" srcId="{B7CF17EA-38A1-4B06-B271-90AC4D4446A9}" destId="{A601EBEC-4919-4E92-A4F8-251CB1BE527D}" srcOrd="1" destOrd="0" presId="urn:microsoft.com/office/officeart/2005/8/layout/process4"/>
    <dgm:cxn modelId="{E4C50A90-53CD-C24D-AC0F-DE314B5DB407}" type="presParOf" srcId="{B7CF17EA-38A1-4B06-B271-90AC4D4446A9}" destId="{3EB5EDA5-F7AC-419B-B1B5-148EF436FAA6}" srcOrd="2" destOrd="0" presId="urn:microsoft.com/office/officeart/2005/8/layout/process4"/>
    <dgm:cxn modelId="{5DCBB883-F1B3-3844-AEF9-B6D63CFBFCFC}" type="presParOf" srcId="{3EB5EDA5-F7AC-419B-B1B5-148EF436FAA6}" destId="{91B75FA4-3B28-4856-B347-27022C727E3C}" srcOrd="0" destOrd="0" presId="urn:microsoft.com/office/officeart/2005/8/layout/process4"/>
    <dgm:cxn modelId="{FDA420F9-A2E9-DD47-8EED-271A1C529BE0}" type="presParOf" srcId="{58B16FBA-508E-453B-8BB5-051720755619}" destId="{21EDADDD-9446-47D4-A2A2-97AD395B7C4E}" srcOrd="7" destOrd="0" presId="urn:microsoft.com/office/officeart/2005/8/layout/process4"/>
    <dgm:cxn modelId="{4D7D1826-ABB0-9248-8CF0-3C345B425FE3}" type="presParOf" srcId="{58B16FBA-508E-453B-8BB5-051720755619}" destId="{5FB0E16A-A987-4229-972B-8D3ACCA3E3D3}" srcOrd="8" destOrd="0" presId="urn:microsoft.com/office/officeart/2005/8/layout/process4"/>
    <dgm:cxn modelId="{9FEFF3C4-0E44-6C4F-9545-F852D6032A93}" type="presParOf" srcId="{5FB0E16A-A987-4229-972B-8D3ACCA3E3D3}" destId="{81ECC6AC-76EB-4FC8-9775-DE3B1C961C8E}" srcOrd="0" destOrd="0" presId="urn:microsoft.com/office/officeart/2005/8/layout/process4"/>
    <dgm:cxn modelId="{6D0160A7-CD2D-1A48-912F-50156AC2B023}" type="presParOf" srcId="{5FB0E16A-A987-4229-972B-8D3ACCA3E3D3}" destId="{DF984789-353E-44F8-BB5F-B5DAC30FE1C3}" srcOrd="1" destOrd="0" presId="urn:microsoft.com/office/officeart/2005/8/layout/process4"/>
    <dgm:cxn modelId="{5605FBB2-76D8-D44D-85F4-0695E3B5190A}" type="presParOf" srcId="{5FB0E16A-A987-4229-972B-8D3ACCA3E3D3}" destId="{F2E6D03A-BE65-45A8-81A0-4C168A30C611}" srcOrd="2" destOrd="0" presId="urn:microsoft.com/office/officeart/2005/8/layout/process4"/>
    <dgm:cxn modelId="{2EC22871-75F3-774D-8113-7B48BDD9904F}" type="presParOf" srcId="{F2E6D03A-BE65-45A8-81A0-4C168A30C611}" destId="{2A9C1DA0-82DB-4766-A6F2-DE11F16C5FB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170EA-B188-4CA4-ABE8-97C5FF7F8533}">
      <dsp:nvSpPr>
        <dsp:cNvPr id="0" name=""/>
        <dsp:cNvSpPr/>
      </dsp:nvSpPr>
      <dsp:spPr>
        <a:xfrm>
          <a:off x="0" y="3835744"/>
          <a:ext cx="7429552" cy="629285"/>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itchFamily="34" charset="0"/>
              <a:cs typeface="Arial" pitchFamily="34" charset="0"/>
            </a:rPr>
            <a:t>Wisdom</a:t>
          </a:r>
        </a:p>
      </dsp:txBody>
      <dsp:txXfrm>
        <a:off x="0" y="3835744"/>
        <a:ext cx="7429552" cy="339814"/>
      </dsp:txXfrm>
    </dsp:sp>
    <dsp:sp modelId="{2415AA03-2EDD-4BEE-BEEC-00D65D5EF67F}">
      <dsp:nvSpPr>
        <dsp:cNvPr id="0" name=""/>
        <dsp:cNvSpPr/>
      </dsp:nvSpPr>
      <dsp:spPr>
        <a:xfrm>
          <a:off x="0" y="4162973"/>
          <a:ext cx="7429552" cy="28947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Policies developed and accepted by stakeholders</a:t>
          </a:r>
        </a:p>
      </dsp:txBody>
      <dsp:txXfrm>
        <a:off x="0" y="4162973"/>
        <a:ext cx="7429552" cy="289471"/>
      </dsp:txXfrm>
    </dsp:sp>
    <dsp:sp modelId="{07D10CB8-DEB4-4B1B-B29C-CE059521AB87}">
      <dsp:nvSpPr>
        <dsp:cNvPr id="0" name=""/>
        <dsp:cNvSpPr/>
      </dsp:nvSpPr>
      <dsp:spPr>
        <a:xfrm rot="10800000">
          <a:off x="0" y="2877342"/>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Knowledge</a:t>
          </a:r>
        </a:p>
      </dsp:txBody>
      <dsp:txXfrm rot="-10800000">
        <a:off x="0" y="2877342"/>
        <a:ext cx="7429552" cy="339712"/>
      </dsp:txXfrm>
    </dsp:sp>
    <dsp:sp modelId="{B3D16EB2-A7F7-47D8-93E1-7C73F0DD236C}">
      <dsp:nvSpPr>
        <dsp:cNvPr id="0" name=""/>
        <dsp:cNvSpPr/>
      </dsp:nvSpPr>
      <dsp:spPr>
        <a:xfrm>
          <a:off x="0" y="3217054"/>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Personal knowledge about places and issues</a:t>
          </a:r>
        </a:p>
      </dsp:txBody>
      <dsp:txXfrm>
        <a:off x="0" y="3217054"/>
        <a:ext cx="7429552" cy="289384"/>
      </dsp:txXfrm>
    </dsp:sp>
    <dsp:sp modelId="{E7ED692E-1184-46E8-9908-E0F4FB7DFBFA}">
      <dsp:nvSpPr>
        <dsp:cNvPr id="0" name=""/>
        <dsp:cNvSpPr/>
      </dsp:nvSpPr>
      <dsp:spPr>
        <a:xfrm rot="10800000">
          <a:off x="0" y="1918940"/>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Evidence</a:t>
          </a:r>
        </a:p>
      </dsp:txBody>
      <dsp:txXfrm rot="-10800000">
        <a:off x="0" y="1918940"/>
        <a:ext cx="7429552" cy="339712"/>
      </dsp:txXfrm>
    </dsp:sp>
    <dsp:sp modelId="{7FD55168-4BD5-43AE-A9A0-2E30F3154DE7}">
      <dsp:nvSpPr>
        <dsp:cNvPr id="0" name=""/>
        <dsp:cNvSpPr/>
      </dsp:nvSpPr>
      <dsp:spPr>
        <a:xfrm>
          <a:off x="0" y="2258652"/>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Results of analysis of many datasets or scenarios</a:t>
          </a:r>
        </a:p>
      </dsp:txBody>
      <dsp:txXfrm>
        <a:off x="0" y="2258652"/>
        <a:ext cx="7429552" cy="289384"/>
      </dsp:txXfrm>
    </dsp:sp>
    <dsp:sp modelId="{A601EBEC-4919-4E92-A4F8-251CB1BE527D}">
      <dsp:nvSpPr>
        <dsp:cNvPr id="0" name=""/>
        <dsp:cNvSpPr/>
      </dsp:nvSpPr>
      <dsp:spPr>
        <a:xfrm rot="10800000">
          <a:off x="0" y="960537"/>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Information</a:t>
          </a:r>
        </a:p>
      </dsp:txBody>
      <dsp:txXfrm rot="-10800000">
        <a:off x="0" y="960537"/>
        <a:ext cx="7429552" cy="339712"/>
      </dsp:txXfrm>
    </dsp:sp>
    <dsp:sp modelId="{91B75FA4-3B28-4856-B347-27022C727E3C}">
      <dsp:nvSpPr>
        <dsp:cNvPr id="0" name=""/>
        <dsp:cNvSpPr/>
      </dsp:nvSpPr>
      <dsp:spPr>
        <a:xfrm>
          <a:off x="0" y="1300250"/>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Contents of a database assembled from raw facts</a:t>
          </a:r>
        </a:p>
      </dsp:txBody>
      <dsp:txXfrm>
        <a:off x="0" y="1300250"/>
        <a:ext cx="7429552" cy="289384"/>
      </dsp:txXfrm>
    </dsp:sp>
    <dsp:sp modelId="{DF984789-353E-44F8-BB5F-B5DAC30FE1C3}">
      <dsp:nvSpPr>
        <dsp:cNvPr id="0" name=""/>
        <dsp:cNvSpPr/>
      </dsp:nvSpPr>
      <dsp:spPr>
        <a:xfrm rot="10800000">
          <a:off x="0" y="2135"/>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Data</a:t>
          </a:r>
        </a:p>
      </dsp:txBody>
      <dsp:txXfrm rot="-10800000">
        <a:off x="0" y="2135"/>
        <a:ext cx="7429552" cy="339712"/>
      </dsp:txXfrm>
    </dsp:sp>
    <dsp:sp modelId="{2A9C1DA0-82DB-4766-A6F2-DE11F16C5FB8}">
      <dsp:nvSpPr>
        <dsp:cNvPr id="0" name=""/>
        <dsp:cNvSpPr/>
      </dsp:nvSpPr>
      <dsp:spPr>
        <a:xfrm>
          <a:off x="0" y="341847"/>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Raw facts</a:t>
          </a:r>
        </a:p>
      </dsp:txBody>
      <dsp:txXfrm>
        <a:off x="0" y="341847"/>
        <a:ext cx="7429552" cy="2893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and welcome to the Introduction to Quantitative Research Methods (POLS0008) module. Week 1’s lecture will be a general introductory session focused on “Understanding Data” -  before, we start – let’s get some general information about this module out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light of big data – as an data scientists its important to have a shrewd understanding of the various types of data structures. A shrewd understanding of the data informs the user/analyst on where to start with analysis – basic check</a:t>
            </a:r>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59398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371082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sz="1200" b="0" i="0" u="none" strike="noStrike" kern="1200" dirty="0">
                <a:solidFill>
                  <a:schemeClr val="tx1"/>
                </a:solidFill>
                <a:effectLst/>
                <a:latin typeface="+mn-lt"/>
                <a:ea typeface="+mn-ea"/>
                <a:cs typeface="+mn-cs"/>
              </a:rPr>
              <a:t>Statistics is the discipline that concerns the collection, organization, analysis, interpretation, and presentation of data.</a:t>
            </a:r>
          </a:p>
          <a:p>
            <a:pPr eaLnBrk="1" hangingPunct="1">
              <a:spcBef>
                <a:spcPct val="0"/>
              </a:spcBef>
            </a:pPr>
            <a:r>
              <a:rPr lang="en-GB" sz="1200" b="0" i="0" u="none" strike="noStrike" kern="1200" dirty="0">
                <a:solidFill>
                  <a:schemeClr val="tx1"/>
                </a:solidFill>
                <a:effectLst/>
                <a:latin typeface="+mn-lt"/>
                <a:ea typeface="+mn-ea"/>
                <a:cs typeface="+mn-cs"/>
              </a:rPr>
              <a:t>Statistics can be broadly split into two areas – descriptive statistics and inferential statistics </a:t>
            </a:r>
            <a:endParaRPr lang="en-US" dirty="0">
              <a:latin typeface="Calibri" charset="0"/>
            </a:endParaRP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1027646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We use the term "Population” to simply refers data collection all members/subjects/items under consideration for an analysis.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Note that its impossible to have information about all members, or units of population, and therefore we collect a sample.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 term sample is basically a subset of members/subjects/items selected for study that’s representative of the population its from.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91916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 parameter is any measured quantity of a statistical population that summarises or describes an aspect of the “population”</a:t>
            </a:r>
          </a:p>
          <a:p>
            <a:endParaRPr lang="en-GB" sz="1200" b="0" i="0" u="none" strike="noStrike"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u="none" strike="noStrike" kern="1200" dirty="0">
                <a:solidFill>
                  <a:schemeClr val="tx1"/>
                </a:solidFill>
                <a:effectLst/>
                <a:latin typeface="+mn-lt"/>
                <a:ea typeface="+mn-ea"/>
                <a:cs typeface="+mn-cs"/>
              </a:rPr>
              <a:t>A statistic or estimate is a numerical summary is any measured quantity of a statistical population that summarises or describes an aspect of the “population”</a:t>
            </a:r>
            <a:endParaRPr lang="en-GB" dirty="0"/>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136793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ＭＳ Ｐゴシック" charset="0"/>
                <a:cs typeface="Calibri"/>
              </a:rPr>
              <a:t>We could use what we know about how the sample feels about Boris Johnson to make inferences to the population</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288115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30</a:t>
            </a:fld>
            <a:endParaRPr lang="en-US" altLang="x-none"/>
          </a:p>
        </p:txBody>
      </p:sp>
    </p:spTree>
    <p:extLst>
      <p:ext uri="{BB962C8B-B14F-4D97-AF65-F5344CB8AC3E}">
        <p14:creationId xmlns:p14="http://schemas.microsoft.com/office/powerpoint/2010/main" val="71335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variable can anything – its an attribute that describes a member of a sample – this can be person, place, thing or idea. </a:t>
            </a:r>
            <a:r>
              <a:rPr lang="en-GB" sz="1200" b="0" i="0" u="none" strike="noStrike" kern="1200" dirty="0">
                <a:solidFill>
                  <a:schemeClr val="tx1"/>
                </a:solidFill>
                <a:effectLst/>
                <a:latin typeface="+mn-lt"/>
                <a:ea typeface="+mn-ea"/>
                <a:cs typeface="+mn-cs"/>
              </a:rPr>
              <a:t>The value of the variable can "vary" or change from one entity (i.e., </a:t>
            </a:r>
            <a:r>
              <a:rPr lang="en-GB" dirty="0"/>
              <a:t>person, place, thing or idea)</a:t>
            </a:r>
            <a:r>
              <a:rPr lang="en-GB" sz="1200" b="0" i="0" u="none" strike="noStrike" kern="1200" dirty="0">
                <a:solidFill>
                  <a:schemeClr val="tx1"/>
                </a:solidFill>
                <a:effectLst/>
                <a:latin typeface="+mn-lt"/>
                <a:ea typeface="+mn-ea"/>
                <a:cs typeface="+mn-cs"/>
              </a:rPr>
              <a:t> to another.</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 variable can classified into one or many groups etc.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33347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465845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ea typeface="ＭＳ Ｐゴシック" charset="0"/>
                <a:cs typeface="Calibri"/>
              </a:rPr>
              <a:t>A Nominal variable is a type of categorical variable with given values that communicate differences between subjects on the characteristic being measured</a:t>
            </a:r>
          </a:p>
          <a:p>
            <a:r>
              <a:rPr lang="en-US" sz="1200" dirty="0">
                <a:latin typeface="+mn-lt"/>
                <a:ea typeface="ＭＳ Ｐゴシック" charset="0"/>
                <a:cs typeface="Calibri"/>
              </a:rPr>
              <a:t>Measurement differences are through name or labels only</a:t>
            </a:r>
          </a:p>
          <a:p>
            <a:pPr eaLnBrk="1" hangingPunct="1">
              <a:lnSpc>
                <a:spcPct val="80000"/>
              </a:lnSpc>
            </a:pPr>
            <a:endParaRPr lang="en-US" sz="1200" dirty="0">
              <a:latin typeface="+mn-lt"/>
              <a:ea typeface="ＭＳ Ｐゴシック" charset="0"/>
              <a:cs typeface="Calibri"/>
            </a:endParaRPr>
          </a:p>
          <a:p>
            <a:pPr eaLnBrk="1" hangingPunct="1">
              <a:lnSpc>
                <a:spcPct val="80000"/>
              </a:lnSpc>
            </a:pPr>
            <a:r>
              <a:rPr lang="en-US" sz="1200" dirty="0">
                <a:latin typeface="+mn-lt"/>
                <a:ea typeface="ＭＳ Ｐゴシック" charset="0"/>
                <a:cs typeface="Calibri"/>
              </a:rPr>
              <a:t>The </a:t>
            </a:r>
            <a:r>
              <a:rPr lang="ja-JP" altLang="en-US" sz="1200">
                <a:latin typeface="+mn-lt"/>
                <a:ea typeface="ＭＳ Ｐゴシック" charset="0"/>
                <a:cs typeface="Calibri"/>
              </a:rPr>
              <a:t>“</a:t>
            </a:r>
            <a:r>
              <a:rPr lang="en-US" sz="1200" dirty="0">
                <a:latin typeface="+mn-lt"/>
                <a:ea typeface="ＭＳ Ｐゴシック" charset="0"/>
                <a:cs typeface="Calibri"/>
              </a:rPr>
              <a:t>lowest</a:t>
            </a:r>
            <a:r>
              <a:rPr lang="ja-JP" altLang="en-US" sz="1200">
                <a:latin typeface="+mn-lt"/>
                <a:ea typeface="ＭＳ Ｐゴシック" charset="0"/>
                <a:cs typeface="Calibri"/>
              </a:rPr>
              <a:t>”</a:t>
            </a:r>
            <a:r>
              <a:rPr lang="en-US" sz="1200" dirty="0">
                <a:latin typeface="+mn-lt"/>
                <a:ea typeface="ＭＳ Ｐゴシック" charset="0"/>
                <a:cs typeface="Calibri"/>
              </a:rPr>
              <a:t> level of measurement</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6810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n-lt"/>
                <a:ea typeface="ＭＳ Ｐゴシック" charset="0"/>
                <a:cs typeface="Calibri"/>
              </a:rPr>
              <a:t>An ordinal variable is a type of categorical variable with given</a:t>
            </a:r>
            <a:r>
              <a:rPr lang="en-US" dirty="0">
                <a:latin typeface="+mn-lt"/>
                <a:ea typeface="ＭＳ Ｐゴシック" charset="0"/>
                <a:cs typeface="Calibri"/>
              </a:rPr>
              <a:t> values that communicate </a:t>
            </a:r>
            <a:r>
              <a:rPr lang="en-US" i="1" dirty="0">
                <a:latin typeface="+mn-lt"/>
                <a:ea typeface="ＭＳ Ｐゴシック" charset="0"/>
                <a:cs typeface="Calibri"/>
              </a:rPr>
              <a:t>relative differences</a:t>
            </a:r>
            <a:r>
              <a:rPr lang="en-US" dirty="0">
                <a:latin typeface="+mn-lt"/>
                <a:ea typeface="ＭＳ Ｐゴシック" charset="0"/>
                <a:cs typeface="Calibri"/>
              </a:rPr>
              <a:t> between subjects on the characteristic being measured. The categories in an ordinal variable cannot say precisely how much difference – what is certain is that there is some order to the categories; </a:t>
            </a:r>
          </a:p>
          <a:p>
            <a:endParaRPr lang="en-US" dirty="0">
              <a:latin typeface="+mn-lt"/>
              <a:ea typeface="ＭＳ Ｐゴシック" charset="0"/>
              <a:cs typeface="Calibri"/>
            </a:endParaRPr>
          </a:p>
          <a:p>
            <a:r>
              <a:rPr lang="en-GB" sz="1200" dirty="0"/>
              <a:t>It is the 2</a:t>
            </a:r>
            <a:r>
              <a:rPr lang="en-GB" sz="1200" baseline="30000" dirty="0"/>
              <a:t>nd</a:t>
            </a:r>
            <a:r>
              <a:rPr lang="en-GB" sz="1200" dirty="0"/>
              <a:t> lowest level of measurement (above Nominal)</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174236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95088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11975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37</a:t>
            </a:fld>
            <a:endParaRPr lang="en-US"/>
          </a:p>
        </p:txBody>
      </p:sp>
    </p:spTree>
    <p:extLst>
      <p:ext uri="{BB962C8B-B14F-4D97-AF65-F5344CB8AC3E}">
        <p14:creationId xmlns:p14="http://schemas.microsoft.com/office/powerpoint/2010/main" val="141051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2294227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39</a:t>
            </a:fld>
            <a:endParaRPr lang="en-US" altLang="x-none"/>
          </a:p>
        </p:txBody>
      </p:sp>
    </p:spTree>
    <p:extLst>
      <p:ext uri="{BB962C8B-B14F-4D97-AF65-F5344CB8AC3E}">
        <p14:creationId xmlns:p14="http://schemas.microsoft.com/office/powerpoint/2010/main" val="37901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latin typeface="Calibri" pitchFamily="34" charset="0"/>
                <a:ea typeface="ＭＳ Ｐゴシック" pitchFamily="34" charset="-128"/>
              </a:rPr>
              <a:t>Descriptive statistics are not used to make inferences to the population</a:t>
            </a:r>
            <a:endParaRPr lang="en-US" sz="2500" dirty="0">
              <a:latin typeface="Calibri" pitchFamily="34" charset="0"/>
              <a:ea typeface="ＭＳ Ｐゴシック" pitchFamily="34" charset="-128"/>
            </a:endParaRPr>
          </a:p>
          <a:p>
            <a:r>
              <a:rPr lang="en-US" sz="2500" dirty="0">
                <a:latin typeface="Calibri" pitchFamily="34" charset="0"/>
                <a:ea typeface="ＭＳ Ｐゴシック" pitchFamily="34" charset="-128"/>
              </a:rPr>
              <a:t>Descriptive statistics (including frequency distributions) are a good way to get a first glimpse at data</a:t>
            </a:r>
          </a:p>
          <a:p>
            <a:r>
              <a:rPr lang="en-US" sz="2500" dirty="0">
                <a:latin typeface="Calibri" pitchFamily="34" charset="0"/>
                <a:ea typeface="ＭＳ Ｐゴシック" pitchFamily="34" charset="-128"/>
              </a:rPr>
              <a:t>Not very powerful in terms of analysis</a:t>
            </a:r>
          </a:p>
          <a:p>
            <a:r>
              <a:rPr lang="en-US" sz="2500" dirty="0">
                <a:latin typeface="Calibri" pitchFamily="34" charset="0"/>
                <a:ea typeface="ＭＳ Ｐゴシック" pitchFamily="34" charset="-128"/>
              </a:rPr>
              <a:t>Are a good place to start when you come across a new set of data</a:t>
            </a:r>
          </a:p>
          <a:p>
            <a:r>
              <a:rPr lang="en-US" sz="2500" dirty="0">
                <a:latin typeface="Calibri" pitchFamily="34" charset="0"/>
                <a:ea typeface="ＭＳ Ｐゴシック" pitchFamily="34" charset="-128"/>
              </a:rPr>
              <a:t>Best used as complements to other forms of analysis</a:t>
            </a:r>
          </a:p>
          <a:p>
            <a:pPr lvl="1"/>
            <a:r>
              <a:rPr lang="en-US" sz="1900" dirty="0">
                <a:latin typeface="Calibri" pitchFamily="34" charset="0"/>
                <a:ea typeface="ＭＳ Ｐゴシック" pitchFamily="34" charset="-128"/>
              </a:rPr>
              <a:t>Can be used for some qualitative work like case studies or to look at a larger pattern when investigating a micro-level phenomenon</a:t>
            </a:r>
          </a:p>
          <a:p>
            <a:pPr lvl="1"/>
            <a:r>
              <a:rPr lang="en-US" sz="1900" dirty="0">
                <a:latin typeface="Calibri" pitchFamily="34" charset="0"/>
                <a:ea typeface="ＭＳ Ｐゴシック" pitchFamily="34" charset="-128"/>
              </a:rPr>
              <a:t>Can be used with other forms of quantitative analysis to provide introductory remarks or support the forms of analysis being used</a:t>
            </a:r>
            <a:r>
              <a:rPr lang="en-US" sz="2100" dirty="0">
                <a:latin typeface="Calibri" pitchFamily="34" charset="0"/>
                <a:ea typeface="ＭＳ Ｐゴシック" pitchFamily="34" charset="-128"/>
              </a:rPr>
              <a:t>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110309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42</a:t>
            </a:fld>
            <a:endParaRPr lang="en-US"/>
          </a:p>
        </p:txBody>
      </p:sp>
    </p:spTree>
    <p:extLst>
      <p:ext uri="{BB962C8B-B14F-4D97-AF65-F5344CB8AC3E}">
        <p14:creationId xmlns:p14="http://schemas.microsoft.com/office/powerpoint/2010/main" val="359304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47</a:t>
            </a:fld>
            <a:endParaRPr lang="en-US" altLang="x-none"/>
          </a:p>
        </p:txBody>
      </p:sp>
    </p:spTree>
    <p:extLst>
      <p:ext uri="{BB962C8B-B14F-4D97-AF65-F5344CB8AC3E}">
        <p14:creationId xmlns:p14="http://schemas.microsoft.com/office/powerpoint/2010/main" val="19989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R/RStudio: its a free open source statistical computing language that’s used extensively by academics, business and policy researchers;</a:t>
            </a:r>
          </a:p>
          <a:p>
            <a:endParaRPr lang="en-GB" dirty="0"/>
          </a:p>
          <a:p>
            <a:r>
              <a:rPr lang="en-GB" dirty="0"/>
              <a:t>And what I mean by open source as well, the software is community-led by the ‘R project’ and this could anyone – you can develop packages for users and contribute to the continued development of R software. </a:t>
            </a:r>
          </a:p>
          <a:p>
            <a:endParaRPr lang="en-GB" dirty="0"/>
          </a:p>
          <a:p>
            <a:r>
              <a:rPr lang="en-GB" dirty="0"/>
              <a:t>It is a very powerful software for performing a wide variety of analysis ranging from a, b, c, d and many more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48</a:t>
            </a:fld>
            <a:endParaRPr lang="en-US"/>
          </a:p>
        </p:txBody>
      </p:sp>
    </p:spTree>
    <p:extLst>
      <p:ext uri="{BB962C8B-B14F-4D97-AF65-F5344CB8AC3E}">
        <p14:creationId xmlns:p14="http://schemas.microsoft.com/office/powerpoint/2010/main" val="20740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Moodle is an important part of this course – here is where you will have access all the lecture videos, and the practical &amp; seminar materials (which includes the datasets, guidance notes and videos).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6463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perform statistics with ease</a:t>
            </a:r>
          </a:p>
          <a:p>
            <a:endParaRPr lang="en-GB" dirty="0"/>
          </a:p>
          <a:p>
            <a:r>
              <a:rPr lang="en-GB" dirty="0"/>
              <a:t>Has a huge range of functions for performing numerous impressive visualisations </a:t>
            </a:r>
          </a:p>
          <a:p>
            <a:endParaRPr lang="en-GB" dirty="0"/>
          </a:p>
          <a:p>
            <a:r>
              <a:rPr lang="en-GB" dirty="0"/>
              <a:t>Can carry out rapid for data management in cleaning of various data structures - these include but limited to simple spreadsheets as data frames, but you work with spatial data structures, network structures and many more....</a:t>
            </a:r>
          </a:p>
          <a:p>
            <a:endParaRPr lang="en-GB" dirty="0"/>
          </a:p>
          <a:p>
            <a:r>
              <a:rPr lang="en-GB" dirty="0"/>
              <a:t>Since its open-source, its free for the individual and companies - therefore its increasingly the industry standard for data analysis.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3609059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53</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14</a:t>
            </a:fld>
            <a:endParaRPr lang="en-US" altLang="x-none"/>
          </a:p>
        </p:txBody>
      </p:sp>
    </p:spTree>
    <p:extLst>
      <p:ext uri="{BB962C8B-B14F-4D97-AF65-F5344CB8AC3E}">
        <p14:creationId xmlns:p14="http://schemas.microsoft.com/office/powerpoint/2010/main" val="162937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best to narrate you own experience</a:t>
            </a:r>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2207092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Why is it important… we need it to deal with Big data – </a:t>
            </a:r>
          </a:p>
          <a:p>
            <a:endParaRPr lang="en-US" sz="1200" i="1" dirty="0"/>
          </a:p>
          <a:p>
            <a:r>
              <a:rPr lang="en-GB" sz="1200" b="0" i="0" u="none" strike="noStrike" kern="1200" dirty="0">
                <a:solidFill>
                  <a:schemeClr val="tx1"/>
                </a:solidFill>
                <a:effectLst/>
                <a:latin typeface="+mn-lt"/>
                <a:ea typeface="+mn-ea"/>
                <a:cs typeface="+mn-cs"/>
              </a:rPr>
              <a:t>Big data is now evolved to into field which looks for ways to analysing, or otherwise dealing with data sets that are too large or complex to be dealt with by traditional data-processing application software.</a:t>
            </a:r>
            <a:endParaRPr lang="en-US" sz="1200" dirty="0"/>
          </a:p>
          <a:p>
            <a:endParaRPr lang="en-US" sz="1200" dirty="0"/>
          </a:p>
          <a:p>
            <a:r>
              <a:rPr lang="en-US" sz="1200" dirty="0"/>
              <a:t>In social science the term is often used to mean “bigger than an Excel spreadsheet”. It has become a buzzword, but one that has awakened people to the need for people to clean, manipulate and analyze data.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86374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 example of big data</a:t>
            </a:r>
          </a:p>
          <a:p>
            <a:endParaRPr lang="en-GB" dirty="0"/>
          </a:p>
        </p:txBody>
      </p:sp>
    </p:spTree>
    <p:extLst>
      <p:ext uri="{BB962C8B-B14F-4D97-AF65-F5344CB8AC3E}">
        <p14:creationId xmlns:p14="http://schemas.microsoft.com/office/powerpoint/2010/main" val="347673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big data:</a:t>
            </a:r>
          </a:p>
          <a:p>
            <a:endParaRPr lang="en-GB" dirty="0"/>
          </a:p>
          <a:p>
            <a:r>
              <a:rPr lang="en-GB" dirty="0"/>
              <a:t>This image is an analysis of the 2011 census questionnaire for England – which contained a 56 questions that provided a broad spectrum of answers. This data set is a subset for London containing 3.2 million households alone covering several attributes age structure, living situation, martial status, ethnic group, religion and so many attributes group by London borough  - the genomic visualisations where applied to this context to reveal London’s genetic make-up  based on this sociodemographic characteristics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2969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07/01/2022</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hbr.org/2012/10/data-scientist-the-sexiest-job-of-the-21st-centur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hyperlink" Target="https://espen.afro.who.int/"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www.thiswormyworld.org/" TargetMode="External"/><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journal.r-project.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www.rstudio.com/" TargetMode="External"/><Relationship Id="rId5" Type="http://schemas.openxmlformats.org/officeDocument/2006/relationships/hyperlink" Target="https://www.r-project.org/" TargetMode="External"/><Relationship Id="rId4" Type="http://schemas.openxmlformats.org/officeDocument/2006/relationships/image" Target="../media/image33.jpe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jp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a.musah@ucl.ac.uk" TargetMode="External"/><Relationship Id="rId5" Type="http://schemas.openxmlformats.org/officeDocument/2006/relationships/hyperlink" Target="mailto:stephen.jivraj@ucl.ac.uk"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youtube.com/watch?v=9F_N4vbOL8A"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gif"/><Relationship Id="rId1" Type="http://schemas.openxmlformats.org/officeDocument/2006/relationships/slideLayout" Target="../slideLayouts/slideLayout20.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mailto:Shunya.kimura.18@ucl.ac.uk" TargetMode="External"/><Relationship Id="rId3" Type="http://schemas.openxmlformats.org/officeDocument/2006/relationships/hyperlink" Target="mailto:Louise.sieg.16@ucl.ac.uk" TargetMode="External"/><Relationship Id="rId7" Type="http://schemas.openxmlformats.org/officeDocument/2006/relationships/hyperlink" Target="mailto:jente.althuis@ucl.ac.uk"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36884" y="1351367"/>
            <a:ext cx="11518231" cy="4462760"/>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one: Understanding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[2] </a:t>
            </a:r>
          </a:p>
        </p:txBody>
      </p:sp>
      <p:sp>
        <p:nvSpPr>
          <p:cNvPr id="3" name="Slide Number Placeholder 3">
            <a:extLst>
              <a:ext uri="{FF2B5EF4-FFF2-40B4-BE49-F238E27FC236}">
                <a16:creationId xmlns:a16="http://schemas.microsoft.com/office/drawing/2014/main" id="{2C89562F-50E5-5857-B1B5-B781F4687A3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8" name="Picture 7" descr="A screenshot of a computer&#10;&#10;Description automatically generated with medium confidence">
            <a:extLst>
              <a:ext uri="{FF2B5EF4-FFF2-40B4-BE49-F238E27FC236}">
                <a16:creationId xmlns:a16="http://schemas.microsoft.com/office/drawing/2014/main" id="{AA64EC3D-3D2F-1933-ED85-C684AFB96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648" y="1140957"/>
            <a:ext cx="1230920"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ext&#10;&#10;Description automatically generated with medium confidence">
            <a:extLst>
              <a:ext uri="{FF2B5EF4-FFF2-40B4-BE49-F238E27FC236}">
                <a16:creationId xmlns:a16="http://schemas.microsoft.com/office/drawing/2014/main" id="{0FBF8CF0-0417-C32E-8880-40B5B7F6621E}"/>
              </a:ext>
            </a:extLst>
          </p:cNvPr>
          <p:cNvPicPr>
            <a:picLocks noChangeAspect="1"/>
          </p:cNvPicPr>
          <p:nvPr/>
        </p:nvPicPr>
        <p:blipFill rotWithShape="1">
          <a:blip r:embed="rId3">
            <a:extLst>
              <a:ext uri="{28A0092B-C50C-407E-A947-70E740481C1C}">
                <a14:useLocalDpi xmlns:a14="http://schemas.microsoft.com/office/drawing/2010/main" val="0"/>
              </a:ext>
            </a:extLst>
          </a:blip>
          <a:srcRect b="72631"/>
          <a:stretch/>
        </p:blipFill>
        <p:spPr>
          <a:xfrm>
            <a:off x="2794594" y="1140957"/>
            <a:ext cx="9075272"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Graphical user interface, website&#10;&#10;Description automatically generated">
            <a:extLst>
              <a:ext uri="{FF2B5EF4-FFF2-40B4-BE49-F238E27FC236}">
                <a16:creationId xmlns:a16="http://schemas.microsoft.com/office/drawing/2014/main" id="{9AA62DA5-6D40-F072-45DB-44E09B96E919}"/>
              </a:ext>
            </a:extLst>
          </p:cNvPr>
          <p:cNvPicPr>
            <a:picLocks noChangeAspect="1"/>
          </p:cNvPicPr>
          <p:nvPr/>
        </p:nvPicPr>
        <p:blipFill rotWithShape="1">
          <a:blip r:embed="rId4">
            <a:extLst>
              <a:ext uri="{28A0092B-C50C-407E-A947-70E740481C1C}">
                <a14:useLocalDpi xmlns:a14="http://schemas.microsoft.com/office/drawing/2010/main" val="0"/>
              </a:ext>
            </a:extLst>
          </a:blip>
          <a:srcRect b="12927"/>
          <a:stretch/>
        </p:blipFill>
        <p:spPr>
          <a:xfrm>
            <a:off x="2794596" y="2276821"/>
            <a:ext cx="9075271" cy="3684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A35E193A-5A41-648E-85EC-4C978E543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38970">
            <a:off x="835319" y="1907005"/>
            <a:ext cx="739631" cy="739631"/>
          </a:xfrm>
          <a:prstGeom prst="rect">
            <a:avLst/>
          </a:prstGeom>
        </p:spPr>
      </p:pic>
      <p:sp>
        <p:nvSpPr>
          <p:cNvPr id="15" name="TextBox 14">
            <a:extLst>
              <a:ext uri="{FF2B5EF4-FFF2-40B4-BE49-F238E27FC236}">
                <a16:creationId xmlns:a16="http://schemas.microsoft.com/office/drawing/2014/main" id="{AEE101C0-F4FA-072C-C310-3A66FD8FD339}"/>
              </a:ext>
            </a:extLst>
          </p:cNvPr>
          <p:cNvSpPr txBox="1"/>
          <p:nvPr/>
        </p:nvSpPr>
        <p:spPr>
          <a:xfrm>
            <a:off x="2794594" y="6183843"/>
            <a:ext cx="8857406" cy="523220"/>
          </a:xfrm>
          <a:prstGeom prst="rect">
            <a:avLst/>
          </a:prstGeom>
          <a:solidFill>
            <a:schemeClr val="accent1"/>
          </a:solidFill>
          <a:ln>
            <a:solidFill>
              <a:schemeClr val="accent1"/>
            </a:solid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All my lecture notes, reading lists, as well as guided videos and datasets for seminars for computer seminars are hosted on a GitHub website</a:t>
            </a:r>
          </a:p>
        </p:txBody>
      </p:sp>
      <p:sp>
        <p:nvSpPr>
          <p:cNvPr id="18" name="TextBox 17">
            <a:extLst>
              <a:ext uri="{FF2B5EF4-FFF2-40B4-BE49-F238E27FC236}">
                <a16:creationId xmlns:a16="http://schemas.microsoft.com/office/drawing/2014/main" id="{979E27F1-EDE0-D83E-CBBC-C34BF9612325}"/>
              </a:ext>
            </a:extLst>
          </p:cNvPr>
          <p:cNvSpPr txBox="1"/>
          <p:nvPr/>
        </p:nvSpPr>
        <p:spPr>
          <a:xfrm>
            <a:off x="1272295" y="72946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19" name="TextBox 18">
            <a:extLst>
              <a:ext uri="{FF2B5EF4-FFF2-40B4-BE49-F238E27FC236}">
                <a16:creationId xmlns:a16="http://schemas.microsoft.com/office/drawing/2014/main" id="{D719F2DA-A232-39DF-CFB7-99BFCBC2E2B2}"/>
              </a:ext>
            </a:extLst>
          </p:cNvPr>
          <p:cNvSpPr txBox="1"/>
          <p:nvPr/>
        </p:nvSpPr>
        <p:spPr>
          <a:xfrm>
            <a:off x="2760470" y="727310"/>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20" name="TextBox 19">
            <a:extLst>
              <a:ext uri="{FF2B5EF4-FFF2-40B4-BE49-F238E27FC236}">
                <a16:creationId xmlns:a16="http://schemas.microsoft.com/office/drawing/2014/main" id="{73F4DF9F-7595-324F-4CE9-7F7C35F3C361}"/>
              </a:ext>
            </a:extLst>
          </p:cNvPr>
          <p:cNvSpPr txBox="1"/>
          <p:nvPr/>
        </p:nvSpPr>
        <p:spPr>
          <a:xfrm>
            <a:off x="2318493" y="222893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22" name="Rounded Rectangle 21">
            <a:extLst>
              <a:ext uri="{FF2B5EF4-FFF2-40B4-BE49-F238E27FC236}">
                <a16:creationId xmlns:a16="http://schemas.microsoft.com/office/drawing/2014/main" id="{7C5D71A4-08F0-BF85-138E-BBAAC476D09A}"/>
              </a:ext>
            </a:extLst>
          </p:cNvPr>
          <p:cNvSpPr/>
          <p:nvPr/>
        </p:nvSpPr>
        <p:spPr>
          <a:xfrm>
            <a:off x="6353299" y="1597674"/>
            <a:ext cx="4690753" cy="1651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0C1F9093-DA63-2D01-1317-95F6A7164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162121">
            <a:off x="10760706" y="1566262"/>
            <a:ext cx="739631" cy="739631"/>
          </a:xfrm>
          <a:prstGeom prst="rect">
            <a:avLst/>
          </a:prstGeom>
        </p:spPr>
      </p:pic>
    </p:spTree>
    <p:extLst>
      <p:ext uri="{BB962C8B-B14F-4D97-AF65-F5344CB8AC3E}">
        <p14:creationId xmlns:p14="http://schemas.microsoft.com/office/powerpoint/2010/main" val="215023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91452116-24DF-FEC5-BD67-EE94E2A7521D}"/>
              </a:ext>
            </a:extLst>
          </p:cNvPr>
          <p:cNvPicPr>
            <a:picLocks noChangeAspect="1"/>
          </p:cNvPicPr>
          <p:nvPr/>
        </p:nvPicPr>
        <p:blipFill>
          <a:blip r:embed="rId2"/>
          <a:stretch>
            <a:fillRect/>
          </a:stretch>
        </p:blipFill>
        <p:spPr>
          <a:xfrm>
            <a:off x="146466" y="0"/>
            <a:ext cx="11826090" cy="6858000"/>
          </a:xfrm>
          <a:prstGeom prst="rect">
            <a:avLst/>
          </a:prstGeom>
        </p:spPr>
      </p:pic>
      <p:sp>
        <p:nvSpPr>
          <p:cNvPr id="4" name="Slide Number Placeholder 3">
            <a:extLst>
              <a:ext uri="{FF2B5EF4-FFF2-40B4-BE49-F238E27FC236}">
                <a16:creationId xmlns:a16="http://schemas.microsoft.com/office/drawing/2014/main" id="{29DB7733-4AC5-84C9-7661-DAF6CCA9511D}"/>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476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9085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Why is statistical methods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 as subject?</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39" name="Slide Number Placeholder 3">
            <a:extLst>
              <a:ext uri="{FF2B5EF4-FFF2-40B4-BE49-F238E27FC236}">
                <a16:creationId xmlns:a16="http://schemas.microsoft.com/office/drawing/2014/main" id="{7EBF1376-AB9F-CADE-8716-C3D922EC90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3764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Why are statistical methods important?</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405517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EF23750F-04DC-0A02-03C9-7397768997CA}"/>
              </a:ext>
            </a:extLst>
          </p:cNvPr>
          <p:cNvSpPr txBox="1">
            <a:spLocks/>
          </p:cNvSpPr>
          <p:nvPr/>
        </p:nvSpPr>
        <p:spPr>
          <a:xfrm>
            <a:off x="96460" y="1086180"/>
            <a:ext cx="8311270" cy="588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Why are Statistical methods important?</a:t>
            </a:r>
          </a:p>
        </p:txBody>
      </p:sp>
      <p:sp>
        <p:nvSpPr>
          <p:cNvPr id="4" name="Slide Number Placeholder 3">
            <a:extLst>
              <a:ext uri="{FF2B5EF4-FFF2-40B4-BE49-F238E27FC236}">
                <a16:creationId xmlns:a16="http://schemas.microsoft.com/office/drawing/2014/main" id="{D8FD4C3D-94E4-3553-5F47-83100DEEFF3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Content Placeholder 2">
            <a:extLst>
              <a:ext uri="{FF2B5EF4-FFF2-40B4-BE49-F238E27FC236}">
                <a16:creationId xmlns:a16="http://schemas.microsoft.com/office/drawing/2014/main" id="{DB143214-34A5-9996-9D8F-7F5A00F9009B}"/>
              </a:ext>
            </a:extLst>
          </p:cNvPr>
          <p:cNvSpPr txBox="1">
            <a:spLocks/>
          </p:cNvSpPr>
          <p:nvPr/>
        </p:nvSpPr>
        <p:spPr>
          <a:xfrm>
            <a:off x="199268" y="1941481"/>
            <a:ext cx="11547734" cy="407931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It’s an interdisciplinary subject with many applications</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Social sciences </a:t>
            </a:r>
            <a:r>
              <a:rPr lang="en-GB" sz="2000" dirty="0">
                <a:latin typeface="Helvetica Neue" panose="02000503000000020004" pitchFamily="2" charset="0"/>
                <a:ea typeface="Helvetica Neue" panose="02000503000000020004" pitchFamily="2" charset="0"/>
                <a:cs typeface="Helvetica Neue" panose="02000503000000020004" pitchFamily="2" charset="0"/>
              </a:rPr>
              <a:t>(e.g., quantitative criminology, political science, housing markets and demography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Epidemiology</a:t>
            </a:r>
            <a:r>
              <a:rPr lang="en-GB" sz="2000" dirty="0">
                <a:latin typeface="Helvetica Neue" panose="02000503000000020004" pitchFamily="2" charset="0"/>
                <a:ea typeface="Helvetica Neue" panose="02000503000000020004" pitchFamily="2" charset="0"/>
                <a:cs typeface="Helvetica Neue" panose="02000503000000020004" pitchFamily="2" charset="0"/>
              </a:rPr>
              <a:t> (e.g., finding associations between modifiable lifestyle risk factors and cancers; quantifying of risks environmental pollutants and respiratory tract disease in children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Business and Marketing </a:t>
            </a:r>
            <a:r>
              <a:rPr lang="en-GB" sz="2000" dirty="0">
                <a:latin typeface="Helvetica Neue" panose="02000503000000020004" pitchFamily="2" charset="0"/>
                <a:ea typeface="Helvetica Neue" panose="02000503000000020004" pitchFamily="2" charset="0"/>
                <a:cs typeface="Helvetica Neue" panose="02000503000000020004" pitchFamily="2" charset="0"/>
              </a:rPr>
              <a:t>(e.g. understanding customer mobility and patronage at stores; customer behaviour etc.,)</a:t>
            </a:r>
          </a:p>
          <a:p>
            <a:pPr lvl="1"/>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b="1" dirty="0">
                <a:latin typeface="Helvetica Neue" panose="02000503000000020004" pitchFamily="2" charset="0"/>
                <a:ea typeface="Helvetica Neue" panose="02000503000000020004" pitchFamily="2" charset="0"/>
                <a:cs typeface="Helvetica Neue" panose="02000503000000020004" pitchFamily="2" charset="0"/>
              </a:rPr>
              <a:t>Used for evidence-based research</a:t>
            </a:r>
          </a:p>
          <a:p>
            <a:pPr lvl="1"/>
            <a:r>
              <a:rPr lang="en-GB" sz="2000" dirty="0">
                <a:latin typeface="Helvetica Neue" panose="02000503000000020004" pitchFamily="2" charset="0"/>
                <a:ea typeface="Helvetica Neue" panose="02000503000000020004" pitchFamily="2" charset="0"/>
                <a:cs typeface="Helvetica Neue" panose="02000503000000020004" pitchFamily="2" charset="0"/>
              </a:rPr>
              <a:t>Certain types of statistical methods are best for establishing evidence of a particular phenomena. It’s always best to use these methods with a observational study design framework (i.e., case-control, cohort or Randomised Control Trial (RCTs)).</a:t>
            </a:r>
          </a:p>
        </p:txBody>
      </p:sp>
    </p:spTree>
    <p:extLst>
      <p:ext uri="{BB962C8B-B14F-4D97-AF65-F5344CB8AC3E}">
        <p14:creationId xmlns:p14="http://schemas.microsoft.com/office/powerpoint/2010/main" val="172844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4-10-03 14.54.48.png">
            <a:extLst>
              <a:ext uri="{FF2B5EF4-FFF2-40B4-BE49-F238E27FC236}">
                <a16:creationId xmlns:a16="http://schemas.microsoft.com/office/drawing/2014/main" id="{81AC81AA-0E7F-8CC4-39C8-5B00B95E2219}"/>
              </a:ext>
            </a:extLst>
          </p:cNvPr>
          <p:cNvPicPr>
            <a:picLocks noChangeAspect="1"/>
          </p:cNvPicPr>
          <p:nvPr/>
        </p:nvPicPr>
        <p:blipFill rotWithShape="1">
          <a:blip r:embed="rId3">
            <a:extLst>
              <a:ext uri="{28A0092B-C50C-407E-A947-70E740481C1C}">
                <a14:useLocalDpi xmlns:a14="http://schemas.microsoft.com/office/drawing/2010/main" val="0"/>
              </a:ext>
            </a:extLst>
          </a:blip>
          <a:srcRect r="2045"/>
          <a:stretch/>
        </p:blipFill>
        <p:spPr>
          <a:xfrm>
            <a:off x="224831" y="295225"/>
            <a:ext cx="5202192" cy="5822453"/>
          </a:xfrm>
          <a:prstGeom prst="rect">
            <a:avLst/>
          </a:prstGeom>
        </p:spPr>
      </p:pic>
      <p:sp>
        <p:nvSpPr>
          <p:cNvPr id="4" name="Content Placeholder 2">
            <a:extLst>
              <a:ext uri="{FF2B5EF4-FFF2-40B4-BE49-F238E27FC236}">
                <a16:creationId xmlns:a16="http://schemas.microsoft.com/office/drawing/2014/main" id="{EAD6E745-7743-189A-D3EB-2BCF7A5F7AAC}"/>
              </a:ext>
            </a:extLst>
          </p:cNvPr>
          <p:cNvSpPr txBox="1">
            <a:spLocks/>
          </p:cNvSpPr>
          <p:nvPr/>
        </p:nvSpPr>
        <p:spPr>
          <a:xfrm>
            <a:off x="343584" y="6222241"/>
            <a:ext cx="10641892" cy="34053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Source: Harvard Business Review | [LINK]: </a:t>
            </a:r>
            <a:r>
              <a:rPr lang="en-US" sz="1400" b="1" dirty="0">
                <a:latin typeface="Helvetica Neue" panose="02000503000000020004" pitchFamily="2" charset="0"/>
                <a:ea typeface="Helvetica Neue" panose="02000503000000020004" pitchFamily="2" charset="0"/>
                <a:cs typeface="Helvetica Neue" panose="02000503000000020004" pitchFamily="2" charset="0"/>
                <a:hlinkClick r:id="rId4"/>
              </a:rPr>
              <a:t>http://hbr.org/2012/10/data-scientist-the-sexiest-job-of-the-21st-century/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 name="TextBox 4">
            <a:extLst>
              <a:ext uri="{FF2B5EF4-FFF2-40B4-BE49-F238E27FC236}">
                <a16:creationId xmlns:a16="http://schemas.microsoft.com/office/drawing/2014/main" id="{B73090C3-DE22-9B69-2A41-168807FDC476}"/>
              </a:ext>
            </a:extLst>
          </p:cNvPr>
          <p:cNvSpPr txBox="1"/>
          <p:nvPr/>
        </p:nvSpPr>
        <p:spPr>
          <a:xfrm>
            <a:off x="6096000" y="295225"/>
            <a:ext cx="587116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Why knowing statistics and data science is important? </a:t>
            </a:r>
          </a:p>
        </p:txBody>
      </p:sp>
      <p:sp>
        <p:nvSpPr>
          <p:cNvPr id="6" name="TextBox 5">
            <a:extLst>
              <a:ext uri="{FF2B5EF4-FFF2-40B4-BE49-F238E27FC236}">
                <a16:creationId xmlns:a16="http://schemas.microsoft.com/office/drawing/2014/main" id="{087FE0DD-CEE1-DA35-81BF-1C0699378118}"/>
              </a:ext>
            </a:extLst>
          </p:cNvPr>
          <p:cNvSpPr txBox="1"/>
          <p:nvPr/>
        </p:nvSpPr>
        <p:spPr>
          <a:xfrm>
            <a:off x="6096000" y="1520041"/>
            <a:ext cx="5486400" cy="369332"/>
          </a:xfrm>
          <a:prstGeom prst="rect">
            <a:avLst/>
          </a:prstGeom>
          <a:noFill/>
        </p:spPr>
        <p:txBody>
          <a:bodyPr wrap="square" rtlCol="0">
            <a:spAutoFit/>
          </a:bodyPr>
          <a:lstStyle/>
          <a:p>
            <a:r>
              <a:rPr lang="en-GB" dirty="0">
                <a:latin typeface="Helvetica" pitchFamily="2" charset="0"/>
              </a:rPr>
              <a:t>Well… its incredibly promising in terms of career!</a:t>
            </a:r>
          </a:p>
        </p:txBody>
      </p:sp>
      <p:sp>
        <p:nvSpPr>
          <p:cNvPr id="7" name="TextBox 6">
            <a:extLst>
              <a:ext uri="{FF2B5EF4-FFF2-40B4-BE49-F238E27FC236}">
                <a16:creationId xmlns:a16="http://schemas.microsoft.com/office/drawing/2014/main" id="{63AE64D9-7DF6-6314-DB9F-DCE14E270D26}"/>
              </a:ext>
            </a:extLst>
          </p:cNvPr>
          <p:cNvSpPr txBox="1"/>
          <p:nvPr/>
        </p:nvSpPr>
        <p:spPr>
          <a:xfrm>
            <a:off x="6198130" y="2289237"/>
            <a:ext cx="5666908" cy="2585323"/>
          </a:xfrm>
          <a:prstGeom prst="rect">
            <a:avLst/>
          </a:prstGeom>
          <a:solidFill>
            <a:schemeClr val="accent1"/>
          </a:solidFill>
        </p:spPr>
        <p:txBody>
          <a:bodyPr wrap="square" rtlCol="0">
            <a:sp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pitchFamily="2" charset="0"/>
              </a:rPr>
              <a:t>The “hottest skill set” that got people hired in 2014 (and since) is statistical analysis – and this is thanks to the growth of “Big Data”. Believe it or not, jobs which demands for statistics and data analytical skills are expected grow an astounding 34% by 2024. Therefore, by studying statistics, the science of studying &amp; analysing from data, you are putting yourself in the ideal position for a career in one of the world’s most demanded.</a:t>
            </a:r>
          </a:p>
        </p:txBody>
      </p:sp>
      <p:sp>
        <p:nvSpPr>
          <p:cNvPr id="8" name="Slide Number Placeholder 3">
            <a:extLst>
              <a:ext uri="{FF2B5EF4-FFF2-40B4-BE49-F238E27FC236}">
                <a16:creationId xmlns:a16="http://schemas.microsoft.com/office/drawing/2014/main" id="{DC158EF4-F4A8-C2C9-10BC-3FF6FB9F91BC}"/>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770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9F043-BD85-B185-21CC-7EFFDC70B6DC}"/>
              </a:ext>
            </a:extLst>
          </p:cNvPr>
          <p:cNvPicPr>
            <a:picLocks noChangeAspect="1"/>
          </p:cNvPicPr>
          <p:nvPr/>
        </p:nvPicPr>
        <p:blipFill rotWithShape="1">
          <a:blip r:embed="rId3"/>
          <a:srcRect b="8364"/>
          <a:stretch/>
        </p:blipFill>
        <p:spPr>
          <a:xfrm>
            <a:off x="0" y="-1"/>
            <a:ext cx="12192000" cy="6858001"/>
          </a:xfrm>
          <a:prstGeom prst="rect">
            <a:avLst/>
          </a:prstGeom>
        </p:spPr>
      </p:pic>
    </p:spTree>
    <p:extLst>
      <p:ext uri="{BB962C8B-B14F-4D97-AF65-F5344CB8AC3E}">
        <p14:creationId xmlns:p14="http://schemas.microsoft.com/office/powerpoint/2010/main" val="118523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0765" y="141234"/>
            <a:ext cx="9197446" cy="783176"/>
          </a:xfrm>
        </p:spPr>
        <p: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“Big” Analysis: identify suitable areas for Lymphatic Filariasis (LF) transmission in Kenya. </a:t>
            </a:r>
            <a:br>
              <a:rPr lang="en-US" sz="3200" dirty="0">
                <a:latin typeface="Helvetica" pitchFamily="2" charset="0"/>
                <a:ea typeface="Helvetica Neue Condensed" panose="02000503000000020004" pitchFamily="2" charset="0"/>
                <a:cs typeface="Helvetica Neue Condensed" panose="02000503000000020004" pitchFamily="2" charset="0"/>
              </a:rPr>
            </a:br>
            <a:endParaRPr lang="en-US" dirty="0"/>
          </a:p>
        </p:txBody>
      </p:sp>
      <p:pic>
        <p:nvPicPr>
          <p:cNvPr id="10" name="Picture 9" descr="Map&#10;&#10;Description automatically generated">
            <a:extLst>
              <a:ext uri="{FF2B5EF4-FFF2-40B4-BE49-F238E27FC236}">
                <a16:creationId xmlns:a16="http://schemas.microsoft.com/office/drawing/2014/main" id="{AEDED45F-0410-614B-973A-81DC17551059}"/>
              </a:ext>
            </a:extLst>
          </p:cNvPr>
          <p:cNvPicPr>
            <a:picLocks noChangeAspect="1"/>
          </p:cNvPicPr>
          <p:nvPr/>
        </p:nvPicPr>
        <p:blipFill rotWithShape="1">
          <a:blip r:embed="rId3"/>
          <a:srcRect t="13113" r="8610" b="12842"/>
          <a:stretch/>
        </p:blipFill>
        <p:spPr>
          <a:xfrm>
            <a:off x="6046731" y="1427764"/>
            <a:ext cx="4952998" cy="4506225"/>
          </a:xfrm>
          <a:prstGeom prst="rect">
            <a:avLst/>
          </a:prstGeom>
        </p:spPr>
      </p:pic>
      <p:pic>
        <p:nvPicPr>
          <p:cNvPr id="11" name="Picture 10" descr="A person sitting on a bench&#10;&#10;Description automatically generated with medium confidence">
            <a:extLst>
              <a:ext uri="{FF2B5EF4-FFF2-40B4-BE49-F238E27FC236}">
                <a16:creationId xmlns:a16="http://schemas.microsoft.com/office/drawing/2014/main" id="{61887BF6-F285-5447-A06E-A9C54893AA5D}"/>
              </a:ext>
            </a:extLst>
          </p:cNvPr>
          <p:cNvPicPr>
            <a:picLocks noChangeAspect="1"/>
          </p:cNvPicPr>
          <p:nvPr/>
        </p:nvPicPr>
        <p:blipFill>
          <a:blip r:embed="rId4"/>
          <a:stretch>
            <a:fillRect/>
          </a:stretch>
        </p:blipFill>
        <p:spPr>
          <a:xfrm>
            <a:off x="9770113" y="2869051"/>
            <a:ext cx="2066876" cy="1377917"/>
          </a:xfrm>
          <a:prstGeom prst="rect">
            <a:avLst/>
          </a:prstGeom>
        </p:spPr>
      </p:pic>
      <p:pic>
        <p:nvPicPr>
          <p:cNvPr id="12" name="Picture 11" descr="A bug on a leaf&#10;&#10;Description automatically generated with medium confidence">
            <a:extLst>
              <a:ext uri="{FF2B5EF4-FFF2-40B4-BE49-F238E27FC236}">
                <a16:creationId xmlns:a16="http://schemas.microsoft.com/office/drawing/2014/main" id="{C7176839-EA07-7D43-9C41-675A0D15E6CF}"/>
              </a:ext>
            </a:extLst>
          </p:cNvPr>
          <p:cNvPicPr>
            <a:picLocks noChangeAspect="1"/>
          </p:cNvPicPr>
          <p:nvPr/>
        </p:nvPicPr>
        <p:blipFill>
          <a:blip r:embed="rId5"/>
          <a:stretch>
            <a:fillRect/>
          </a:stretch>
        </p:blipFill>
        <p:spPr>
          <a:xfrm>
            <a:off x="9748782" y="4379806"/>
            <a:ext cx="2088207" cy="1421345"/>
          </a:xfrm>
          <a:prstGeom prst="rect">
            <a:avLst/>
          </a:prstGeom>
        </p:spPr>
      </p:pic>
      <p:sp>
        <p:nvSpPr>
          <p:cNvPr id="13" name="TextBox 12">
            <a:extLst>
              <a:ext uri="{FF2B5EF4-FFF2-40B4-BE49-F238E27FC236}">
                <a16:creationId xmlns:a16="http://schemas.microsoft.com/office/drawing/2014/main" id="{5774CF92-61BC-BD41-9225-36AA610DDB3B}"/>
              </a:ext>
            </a:extLst>
          </p:cNvPr>
          <p:cNvSpPr txBox="1"/>
          <p:nvPr/>
        </p:nvSpPr>
        <p:spPr>
          <a:xfrm>
            <a:off x="5879488" y="5933989"/>
            <a:ext cx="6081556" cy="830997"/>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sp>
        <p:nvSpPr>
          <p:cNvPr id="14" name="TextBox 13">
            <a:extLst>
              <a:ext uri="{FF2B5EF4-FFF2-40B4-BE49-F238E27FC236}">
                <a16:creationId xmlns:a16="http://schemas.microsoft.com/office/drawing/2014/main" id="{AE97971A-ED06-CC45-B8B8-5C1E71F34CFB}"/>
              </a:ext>
            </a:extLst>
          </p:cNvPr>
          <p:cNvSpPr txBox="1"/>
          <p:nvPr/>
        </p:nvSpPr>
        <p:spPr>
          <a:xfrm>
            <a:off x="40626" y="6070638"/>
            <a:ext cx="5563163" cy="738664"/>
          </a:xfrm>
          <a:prstGeom prst="rect">
            <a:avLst/>
          </a:prstGeom>
          <a:noFill/>
        </p:spPr>
        <p:txBody>
          <a:bodyPr wrap="square" rtlCol="0">
            <a:spAutoFit/>
          </a:bodyPr>
          <a:lstStyle/>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pic>
        <p:nvPicPr>
          <p:cNvPr id="16" name="Picture 15" descr="Diagram&#10;&#10;Description automatically generated">
            <a:extLst>
              <a:ext uri="{FF2B5EF4-FFF2-40B4-BE49-F238E27FC236}">
                <a16:creationId xmlns:a16="http://schemas.microsoft.com/office/drawing/2014/main" id="{F044C958-AC8C-0846-A460-1E387FCB814B}"/>
              </a:ext>
            </a:extLst>
          </p:cNvPr>
          <p:cNvPicPr>
            <a:picLocks noChangeAspect="1"/>
          </p:cNvPicPr>
          <p:nvPr/>
        </p:nvPicPr>
        <p:blipFill rotWithShape="1">
          <a:blip r:embed="rId8">
            <a:extLst>
              <a:ext uri="{28A0092B-C50C-407E-A947-70E740481C1C}">
                <a14:useLocalDpi xmlns:a14="http://schemas.microsoft.com/office/drawing/2010/main" val="0"/>
              </a:ext>
            </a:extLst>
          </a:blip>
          <a:srcRect r="47315"/>
          <a:stretch/>
        </p:blipFill>
        <p:spPr>
          <a:xfrm>
            <a:off x="154482" y="2404655"/>
            <a:ext cx="4977245" cy="1845828"/>
          </a:xfrm>
          <a:prstGeom prst="rect">
            <a:avLst/>
          </a:prstGeom>
        </p:spPr>
      </p:pic>
      <p:pic>
        <p:nvPicPr>
          <p:cNvPr id="17" name="Picture 16" descr="Diagram&#10;&#10;Description automatically generated">
            <a:extLst>
              <a:ext uri="{FF2B5EF4-FFF2-40B4-BE49-F238E27FC236}">
                <a16:creationId xmlns:a16="http://schemas.microsoft.com/office/drawing/2014/main" id="{E1DC9492-FDA8-ED45-BB6C-18D4000DC04E}"/>
              </a:ext>
            </a:extLst>
          </p:cNvPr>
          <p:cNvPicPr>
            <a:picLocks noChangeAspect="1"/>
          </p:cNvPicPr>
          <p:nvPr/>
        </p:nvPicPr>
        <p:blipFill rotWithShape="1">
          <a:blip r:embed="rId8">
            <a:extLst>
              <a:ext uri="{28A0092B-C50C-407E-A947-70E740481C1C}">
                <a14:useLocalDpi xmlns:a14="http://schemas.microsoft.com/office/drawing/2010/main" val="0"/>
              </a:ext>
            </a:extLst>
          </a:blip>
          <a:srcRect l="53327"/>
          <a:stretch/>
        </p:blipFill>
        <p:spPr>
          <a:xfrm>
            <a:off x="166047" y="4061874"/>
            <a:ext cx="4798437" cy="2008764"/>
          </a:xfrm>
          <a:prstGeom prst="rect">
            <a:avLst/>
          </a:prstGeom>
        </p:spPr>
      </p:pic>
      <p:sp>
        <p:nvSpPr>
          <p:cNvPr id="18" name="TextBox 17">
            <a:extLst>
              <a:ext uri="{FF2B5EF4-FFF2-40B4-BE49-F238E27FC236}">
                <a16:creationId xmlns:a16="http://schemas.microsoft.com/office/drawing/2014/main" id="{9F147667-38CD-954E-9CD8-5FA0F02CE297}"/>
              </a:ext>
            </a:extLst>
          </p:cNvPr>
          <p:cNvSpPr txBox="1"/>
          <p:nvPr/>
        </p:nvSpPr>
        <p:spPr>
          <a:xfrm>
            <a:off x="5168150" y="3680084"/>
            <a:ext cx="461875" cy="461665"/>
          </a:xfrm>
          <a:prstGeom prst="rect">
            <a:avLst/>
          </a:prstGeom>
          <a:noFill/>
        </p:spPr>
        <p:txBody>
          <a:bodyPr wrap="square" rtlCol="0">
            <a:spAutoFit/>
          </a:bodyPr>
          <a:lstStyle/>
          <a:p>
            <a:pPr algn="ctr"/>
            <a:r>
              <a:rPr lang="en-GB" sz="2400" b="1" dirty="0"/>
              <a:t>=</a:t>
            </a:r>
          </a:p>
        </p:txBody>
      </p:sp>
      <p:sp>
        <p:nvSpPr>
          <p:cNvPr id="3" name="TextBox 2">
            <a:extLst>
              <a:ext uri="{FF2B5EF4-FFF2-40B4-BE49-F238E27FC236}">
                <a16:creationId xmlns:a16="http://schemas.microsoft.com/office/drawing/2014/main" id="{BEBBAD12-73AE-E17C-D264-8C4424002FBE}"/>
              </a:ext>
            </a:extLst>
          </p:cNvPr>
          <p:cNvSpPr txBox="1"/>
          <p:nvPr/>
        </p:nvSpPr>
        <p:spPr>
          <a:xfrm>
            <a:off x="154482" y="1416020"/>
            <a:ext cx="556316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Combining 6 different environmental gridded data set to predict the spatial extents of where infectious disease are more likely to transmitted in Kenya</a:t>
            </a:r>
          </a:p>
        </p:txBody>
      </p:sp>
      <p:sp>
        <p:nvSpPr>
          <p:cNvPr id="4" name="Rectangle 3">
            <a:extLst>
              <a:ext uri="{FF2B5EF4-FFF2-40B4-BE49-F238E27FC236}">
                <a16:creationId xmlns:a16="http://schemas.microsoft.com/office/drawing/2014/main" id="{567D7A60-D9B1-6F7E-965C-B928ED75E476}"/>
              </a:ext>
            </a:extLst>
          </p:cNvPr>
          <p:cNvSpPr/>
          <p:nvPr/>
        </p:nvSpPr>
        <p:spPr>
          <a:xfrm>
            <a:off x="5843065" y="1056849"/>
            <a:ext cx="6194453" cy="5708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80FF416F-1CE4-2EB1-17ED-A246FA5CF4D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6422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3"/>
          <a:stretch>
            <a:fillRect/>
          </a:stretch>
        </p:blipFill>
        <p:spPr>
          <a:xfrm>
            <a:off x="0" y="0"/>
            <a:ext cx="12192000" cy="970069"/>
          </a:xfrm>
          <a:prstGeom prst="rect">
            <a:avLst/>
          </a:prstGeom>
        </p:spPr>
      </p:pic>
      <p:sp>
        <p:nvSpPr>
          <p:cNvPr id="4" name="Slide Number Placeholder 3">
            <a:extLst>
              <a:ext uri="{FF2B5EF4-FFF2-40B4-BE49-F238E27FC236}">
                <a16:creationId xmlns:a16="http://schemas.microsoft.com/office/drawing/2014/main" id="{D8FD4C3D-94E4-3553-5F47-83100DEEFF3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7" name="Picture 6" descr="DNA_printed.jpg">
            <a:extLst>
              <a:ext uri="{FF2B5EF4-FFF2-40B4-BE49-F238E27FC236}">
                <a16:creationId xmlns:a16="http://schemas.microsoft.com/office/drawing/2014/main" id="{E253F73C-5754-FF9B-188B-46D865D0C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72647"/>
            <a:ext cx="12182802" cy="5234869"/>
          </a:xfrm>
          <a:prstGeom prst="rect">
            <a:avLst/>
          </a:prstGeom>
        </p:spPr>
      </p:pic>
      <p:sp>
        <p:nvSpPr>
          <p:cNvPr id="8" name="TextBox 7">
            <a:extLst>
              <a:ext uri="{FF2B5EF4-FFF2-40B4-BE49-F238E27FC236}">
                <a16:creationId xmlns:a16="http://schemas.microsoft.com/office/drawing/2014/main" id="{E5477A41-5B2C-10C6-C0B7-42619034B310}"/>
              </a:ext>
            </a:extLst>
          </p:cNvPr>
          <p:cNvSpPr txBox="1"/>
          <p:nvPr/>
        </p:nvSpPr>
        <p:spPr>
          <a:xfrm>
            <a:off x="0" y="6273225"/>
            <a:ext cx="8406528" cy="584775"/>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 Cheshire, J., Uberti, O. (2014). London: The Information Capital, DNA of the City (Census variables reveal London’s genetic code), chapter 2: Who we are (Page 76).</a:t>
            </a:r>
          </a:p>
        </p:txBody>
      </p:sp>
    </p:spTree>
    <p:extLst>
      <p:ext uri="{BB962C8B-B14F-4D97-AF65-F5344CB8AC3E}">
        <p14:creationId xmlns:p14="http://schemas.microsoft.com/office/powerpoint/2010/main" val="142698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To think big, start small</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1" y="2013156"/>
            <a:ext cx="11458231" cy="34575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This module is all about high quality data analysis.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“Small data” can be just as powerful.</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“Big data” may contain a lot of noise.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Many of the methods are scalable</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That is, they can be applied to datasets small and big.</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All analysis should start with the same basic checks and descriptions of the data.</a:t>
            </a: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227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007175"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pitchFamily="2" charset="0"/>
                <a:ea typeface="Helvetica Neue Condensed" panose="02000503000000020004" pitchFamily="2" charset="0"/>
                <a:cs typeface="Helvetica Neue Condensed" panose="02000503000000020004" pitchFamily="2" charset="0"/>
              </a:rPr>
              <a:t>DIKW Pyramid</a:t>
            </a: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descr="Diagram&#10;&#10;Description automatically generated">
            <a:extLst>
              <a:ext uri="{FF2B5EF4-FFF2-40B4-BE49-F238E27FC236}">
                <a16:creationId xmlns:a16="http://schemas.microsoft.com/office/drawing/2014/main" id="{DE081DD9-7648-8884-1408-87F65603B8AC}"/>
              </a:ext>
            </a:extLst>
          </p:cNvPr>
          <p:cNvPicPr>
            <a:picLocks noChangeAspect="1"/>
          </p:cNvPicPr>
          <p:nvPr/>
        </p:nvPicPr>
        <p:blipFill>
          <a:blip r:embed="rId3"/>
          <a:stretch>
            <a:fillRect/>
          </a:stretch>
        </p:blipFill>
        <p:spPr>
          <a:xfrm>
            <a:off x="3267450" y="1531847"/>
            <a:ext cx="4962393" cy="3867178"/>
          </a:xfrm>
          <a:prstGeom prst="rect">
            <a:avLst/>
          </a:prstGeom>
        </p:spPr>
      </p:pic>
      <p:sp>
        <p:nvSpPr>
          <p:cNvPr id="6" name="TextBox 5">
            <a:extLst>
              <a:ext uri="{FF2B5EF4-FFF2-40B4-BE49-F238E27FC236}">
                <a16:creationId xmlns:a16="http://schemas.microsoft.com/office/drawing/2014/main" id="{655DDF8B-9CDF-D96D-EF47-D4E47065C526}"/>
              </a:ext>
            </a:extLst>
          </p:cNvPr>
          <p:cNvSpPr txBox="1"/>
          <p:nvPr/>
        </p:nvSpPr>
        <p:spPr>
          <a:xfrm>
            <a:off x="2312503" y="5536386"/>
            <a:ext cx="6872288" cy="923330"/>
          </a:xfrm>
          <a:prstGeom prst="rect">
            <a:avLst/>
          </a:prstGeom>
          <a:noFill/>
        </p:spPr>
        <p:txBody>
          <a:bodyPr wrap="square" rtlCol="0">
            <a:spAutoFit/>
          </a:bodyPr>
          <a:lstStyle/>
          <a:p>
            <a:pPr algn="ct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DIKW is a useful framework for describing the relationship, or structural ‘stages’ (aka rites of passage) one must go through to gain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KNOWLEDGE</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and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WISDOM</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p>
        </p:txBody>
      </p:sp>
      <p:sp>
        <p:nvSpPr>
          <p:cNvPr id="7" name="TextBox 6">
            <a:extLst>
              <a:ext uri="{FF2B5EF4-FFF2-40B4-BE49-F238E27FC236}">
                <a16:creationId xmlns:a16="http://schemas.microsoft.com/office/drawing/2014/main" id="{E74CC9C9-BAF3-D356-0B1E-DD1289440C53}"/>
              </a:ext>
            </a:extLst>
          </p:cNvPr>
          <p:cNvSpPr txBox="1"/>
          <p:nvPr/>
        </p:nvSpPr>
        <p:spPr>
          <a:xfrm>
            <a:off x="161511" y="1531847"/>
            <a:ext cx="4158905" cy="1477328"/>
          </a:xfrm>
          <a:prstGeom prst="rect">
            <a:avLst/>
          </a:prstGeom>
          <a:noFill/>
        </p:spPr>
        <p:txBody>
          <a:bodyPr wrap="square" rtlCol="0">
            <a:spAutoFit/>
          </a:bodyPr>
          <a:lstStyle/>
          <a:p>
            <a:r>
              <a:rPr lang="en-GB" b="1" dirty="0">
                <a:highlight>
                  <a:srgbClr val="00FF00"/>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 analysis </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is the process of inspecting, cleansing, transforming, and modelling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with the aims of gaining some useful insight (or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INFORMATION</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to help support decision making </a:t>
            </a:r>
          </a:p>
        </p:txBody>
      </p:sp>
      <p:sp>
        <p:nvSpPr>
          <p:cNvPr id="8" name="Slide Number Placeholder 3">
            <a:extLst>
              <a:ext uri="{FF2B5EF4-FFF2-40B4-BE49-F238E27FC236}">
                <a16:creationId xmlns:a16="http://schemas.microsoft.com/office/drawing/2014/main" id="{8F70FB76-6C13-9E1A-7B23-82C4BAF0F51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645772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304058"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Data vs Information vs Wisdom </a:t>
            </a:r>
          </a:p>
        </p:txBody>
      </p:sp>
      <p:graphicFrame>
        <p:nvGraphicFramePr>
          <p:cNvPr id="4" name="Diagram 3">
            <a:extLst>
              <a:ext uri="{FF2B5EF4-FFF2-40B4-BE49-F238E27FC236}">
                <a16:creationId xmlns:a16="http://schemas.microsoft.com/office/drawing/2014/main" id="{41061BBC-C509-4A33-AEE8-06F75A3390A0}"/>
              </a:ext>
            </a:extLst>
          </p:cNvPr>
          <p:cNvGraphicFramePr/>
          <p:nvPr>
            <p:extLst>
              <p:ext uri="{D42A27DB-BD31-4B8C-83A1-F6EECF244321}">
                <p14:modId xmlns:p14="http://schemas.microsoft.com/office/powerpoint/2010/main" val="2499268227"/>
              </p:ext>
            </p:extLst>
          </p:nvPr>
        </p:nvGraphicFramePr>
        <p:xfrm>
          <a:off x="2381224" y="1722597"/>
          <a:ext cx="7429552"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3">
            <a:extLst>
              <a:ext uri="{FF2B5EF4-FFF2-40B4-BE49-F238E27FC236}">
                <a16:creationId xmlns:a16="http://schemas.microsoft.com/office/drawing/2014/main" id="{09828933-84ED-5C73-1258-E9B0BFA35466}"/>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34193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23968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What is Statistics?</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1839172"/>
            <a:ext cx="11458231" cy="38747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Composed of three main facets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Design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How to collect the data (i.e., probabilistic sampling approaches)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Description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Describing the way, the data looks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Summarizing the data that has been collected</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Inference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Making predictions about the wider population or about the future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Specifically, statistical inference</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The “descriptive” and “inferential” elements are what we refer to as statistical analysis</a:t>
            </a: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26470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[1]</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2419131"/>
            <a:ext cx="11826366" cy="29596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entire possible set of subjects we wish to study</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These could be states, individuals, businesses, organizations, etc.</a:t>
            </a:r>
          </a:p>
          <a:p>
            <a:pPr marL="457200" lvl="1" indent="0">
              <a:buNone/>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Sample</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through data collection</a:t>
            </a: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60881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94" y="620629"/>
            <a:ext cx="9637295" cy="5448300"/>
          </a:xfrm>
          <a:prstGeom prst="rect">
            <a:avLst/>
          </a:prstGeom>
        </p:spPr>
      </p:pic>
      <p:sp>
        <p:nvSpPr>
          <p:cNvPr id="3" name="Title 1">
            <a:extLst>
              <a:ext uri="{FF2B5EF4-FFF2-40B4-BE49-F238E27FC236}">
                <a16:creationId xmlns:a16="http://schemas.microsoft.com/office/drawing/2014/main" id="{FF9A29A5-8D10-E02E-12A1-4F7D8D2A4D85}"/>
              </a:ext>
            </a:extLst>
          </p:cNvPr>
          <p:cNvSpPr txBox="1">
            <a:spLocks/>
          </p:cNvSpPr>
          <p:nvPr/>
        </p:nvSpPr>
        <p:spPr>
          <a:xfrm>
            <a:off x="155316"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[2]</a:t>
            </a:r>
          </a:p>
        </p:txBody>
      </p:sp>
      <p:sp>
        <p:nvSpPr>
          <p:cNvPr id="4" name="TextBox 3">
            <a:extLst>
              <a:ext uri="{FF2B5EF4-FFF2-40B4-BE49-F238E27FC236}">
                <a16:creationId xmlns:a16="http://schemas.microsoft.com/office/drawing/2014/main" id="{D9948935-5B0C-15EB-23B8-5990D378CE16}"/>
              </a:ext>
            </a:extLst>
          </p:cNvPr>
          <p:cNvSpPr txBox="1"/>
          <p:nvPr/>
        </p:nvSpPr>
        <p:spPr>
          <a:xfrm>
            <a:off x="1799899" y="5468764"/>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Rishi Sunak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406188" y="5468763"/>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808101" y="3519699"/>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Rishi Sunak</a:t>
            </a:r>
          </a:p>
        </p:txBody>
      </p:sp>
      <p:sp>
        <p:nvSpPr>
          <p:cNvPr id="7" name="Slide Number Placeholder 3">
            <a:extLst>
              <a:ext uri="{FF2B5EF4-FFF2-40B4-BE49-F238E27FC236}">
                <a16:creationId xmlns:a16="http://schemas.microsoft.com/office/drawing/2014/main" id="{44E212DE-9D3F-A96C-51BF-EC7C1481BBBD}"/>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811564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[1]</a:t>
            </a: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Content Placeholder 2">
            <a:extLst>
              <a:ext uri="{FF2B5EF4-FFF2-40B4-BE49-F238E27FC236}">
                <a16:creationId xmlns:a16="http://schemas.microsoft.com/office/drawing/2014/main" id="{E57650DA-921E-EB53-1339-D01CF48B9830}"/>
              </a:ext>
            </a:extLst>
          </p:cNvPr>
          <p:cNvSpPr txBox="1">
            <a:spLocks/>
          </p:cNvSpPr>
          <p:nvPr/>
        </p:nvSpPr>
        <p:spPr>
          <a:xfrm>
            <a:off x="167713" y="1885638"/>
            <a:ext cx="10949466" cy="4524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Parameter:</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about the </a:t>
            </a:r>
            <a:r>
              <a:rPr lang="en-US" b="1" dirty="0">
                <a:latin typeface="Helvetica Neue" panose="02000503000000020004" pitchFamily="2" charset="0"/>
                <a:ea typeface="Helvetica Neue" panose="02000503000000020004" pitchFamily="2" charset="0"/>
                <a:cs typeface="Helvetica Neue" panose="02000503000000020004" pitchFamily="2" charset="0"/>
              </a:rPr>
              <a:t>OVERALL</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rarely know true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r>
              <a:rPr lang="en-US" dirty="0">
                <a:latin typeface="Helvetica Neue" panose="02000503000000020004" pitchFamily="2" charset="0"/>
                <a:ea typeface="Helvetica Neue" panose="02000503000000020004" pitchFamily="2" charset="0"/>
                <a:cs typeface="Helvetica Neue" panose="02000503000000020004" pitchFamily="2" charset="0"/>
              </a:rPr>
              <a:t> parameters, so we use: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Statistic(s) (or estimate(s)):</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of the </a:t>
            </a:r>
            <a:r>
              <a:rPr lang="en-US" u="sng" dirty="0">
                <a:latin typeface="Helvetica Neue" panose="02000503000000020004" pitchFamily="2" charset="0"/>
                <a:ea typeface="Helvetica Neue" panose="02000503000000020004" pitchFamily="2" charset="0"/>
                <a:cs typeface="Helvetica Neue" panose="02000503000000020004" pitchFamily="2" charset="0"/>
              </a:rPr>
              <a:t>sample</a:t>
            </a:r>
            <a:r>
              <a:rPr lang="en-US" dirty="0">
                <a:latin typeface="Helvetica Neue" panose="02000503000000020004" pitchFamily="2" charset="0"/>
                <a:ea typeface="Helvetica Neue" panose="02000503000000020004" pitchFamily="2" charset="0"/>
                <a:cs typeface="Helvetica Neue" panose="02000503000000020004" pitchFamily="2" charset="0"/>
              </a:rPr>
              <a:t> data</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Statistics generally contain two bits of information: 1) a measure of central tendency and 2) a measure of variability</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could use what we know about how the sample feels about Rishi Sunak to make inferences to the population</a:t>
            </a:r>
          </a:p>
          <a:p>
            <a:endParaRPr lang="en-US" dirty="0">
              <a:latin typeface="Arial" charset="0"/>
              <a:ea typeface="ＭＳ Ｐゴシック" charset="0"/>
            </a:endParaRPr>
          </a:p>
        </p:txBody>
      </p:sp>
    </p:spTree>
    <p:extLst>
      <p:ext uri="{BB962C8B-B14F-4D97-AF65-F5344CB8AC3E}">
        <p14:creationId xmlns:p14="http://schemas.microsoft.com/office/powerpoint/2010/main" val="270849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767" y="1378466"/>
            <a:ext cx="8564317" cy="4841708"/>
          </a:xfrm>
          <a:prstGeom prst="rect">
            <a:avLst/>
          </a:prstGeom>
        </p:spPr>
      </p:pic>
      <p:sp>
        <p:nvSpPr>
          <p:cNvPr id="4" name="TextBox 3">
            <a:extLst>
              <a:ext uri="{FF2B5EF4-FFF2-40B4-BE49-F238E27FC236}">
                <a16:creationId xmlns:a16="http://schemas.microsoft.com/office/drawing/2014/main" id="{D9948935-5B0C-15EB-23B8-5990D378CE16}"/>
              </a:ext>
            </a:extLst>
          </p:cNvPr>
          <p:cNvSpPr txBox="1"/>
          <p:nvPr/>
        </p:nvSpPr>
        <p:spPr>
          <a:xfrm>
            <a:off x="1675746" y="574838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Rishi Sunak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282035" y="574838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683948" y="379932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Rishi Sunak</a:t>
            </a:r>
          </a:p>
        </p:txBody>
      </p:sp>
      <p:sp>
        <p:nvSpPr>
          <p:cNvPr id="7" name="Slide Number Placeholder 3">
            <a:extLst>
              <a:ext uri="{FF2B5EF4-FFF2-40B4-BE49-F238E27FC236}">
                <a16:creationId xmlns:a16="http://schemas.microsoft.com/office/drawing/2014/main" id="{44E212DE-9D3F-A96C-51BF-EC7C1481BBBD}"/>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8" name="Title 1">
            <a:extLst>
              <a:ext uri="{FF2B5EF4-FFF2-40B4-BE49-F238E27FC236}">
                <a16:creationId xmlns:a16="http://schemas.microsoft.com/office/drawing/2014/main" id="{78FEEDC6-F5C6-B589-7692-8EC7FCACCC81}"/>
              </a:ext>
            </a:extLst>
          </p:cNvPr>
          <p:cNvSpPr txBox="1">
            <a:spLocks/>
          </p:cNvSpPr>
          <p:nvPr/>
        </p:nvSpPr>
        <p:spPr>
          <a:xfrm>
            <a:off x="0"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2A2A3E-6FF5-DBCD-F22D-D64EFE9EDE47}"/>
                  </a:ext>
                </a:extLst>
              </p:cNvPr>
              <p:cNvSpPr txBox="1"/>
              <p:nvPr/>
            </p:nvSpPr>
            <p:spPr>
              <a:xfrm>
                <a:off x="1107516" y="789071"/>
                <a:ext cx="9088818"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approve of Rishi Sunak (</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who approve of Rishi Sunak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9" name="TextBox 8">
                <a:extLst>
                  <a:ext uri="{FF2B5EF4-FFF2-40B4-BE49-F238E27FC236}">
                    <a16:creationId xmlns:a16="http://schemas.microsoft.com/office/drawing/2014/main" id="{6C2A2A3E-6FF5-DBCD-F22D-D64EFE9EDE47}"/>
                  </a:ext>
                </a:extLst>
              </p:cNvPr>
              <p:cNvSpPr txBox="1">
                <a:spLocks noRot="1" noChangeAspect="1" noMove="1" noResize="1" noEditPoints="1" noAdjustHandles="1" noChangeArrowheads="1" noChangeShapeType="1" noTextEdit="1"/>
              </p:cNvSpPr>
              <p:nvPr/>
            </p:nvSpPr>
            <p:spPr>
              <a:xfrm>
                <a:off x="1107516" y="789071"/>
                <a:ext cx="9088818" cy="523220"/>
              </a:xfrm>
              <a:prstGeom prst="rect">
                <a:avLst/>
              </a:prstGeom>
              <a:blipFill>
                <a:blip r:embed="rId4"/>
                <a:stretch>
                  <a:fillRect l="-279" b="-11628"/>
                </a:stretch>
              </a:blipFill>
            </p:spPr>
            <p:txBody>
              <a:bodyPr/>
              <a:lstStyle/>
              <a:p>
                <a:r>
                  <a:rPr lang="en-GB">
                    <a:noFill/>
                  </a:rPr>
                  <a:t> </a:t>
                </a:r>
              </a:p>
            </p:txBody>
          </p:sp>
        </mc:Fallback>
      </mc:AlternateContent>
    </p:spTree>
    <p:extLst>
      <p:ext uri="{BB962C8B-B14F-4D97-AF65-F5344CB8AC3E}">
        <p14:creationId xmlns:p14="http://schemas.microsoft.com/office/powerpoint/2010/main" val="217485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5686FA9D-9A01-BD28-6C51-B94FF454CFA3}"/>
              </a:ext>
            </a:extLst>
          </p:cNvPr>
          <p:cNvPicPr>
            <a:picLocks noChangeAspect="1"/>
          </p:cNvPicPr>
          <p:nvPr/>
        </p:nvPicPr>
        <p:blipFill rotWithShape="1">
          <a:blip r:embed="rId2"/>
          <a:srcRect l="-1520" t="139" r="1520" b="58150"/>
          <a:stretch/>
        </p:blipFill>
        <p:spPr bwMode="auto">
          <a:xfrm>
            <a:off x="1708739" y="2193832"/>
            <a:ext cx="8201440" cy="20662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Content Placeholder 5">
            <a:extLst>
              <a:ext uri="{FF2B5EF4-FFF2-40B4-BE49-F238E27FC236}">
                <a16:creationId xmlns:a16="http://schemas.microsoft.com/office/drawing/2014/main" id="{3A4F9008-37EE-1875-74B8-1B58F29B09F0}"/>
              </a:ext>
            </a:extLst>
          </p:cNvPr>
          <p:cNvPicPr>
            <a:picLocks noChangeAspect="1"/>
          </p:cNvPicPr>
          <p:nvPr/>
        </p:nvPicPr>
        <p:blipFill rotWithShape="1">
          <a:blip r:embed="rId2"/>
          <a:srcRect t="50947" b="33741"/>
          <a:stretch/>
        </p:blipFill>
        <p:spPr bwMode="auto">
          <a:xfrm>
            <a:off x="1829206" y="4229329"/>
            <a:ext cx="8201440" cy="758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Content Placeholder 5">
            <a:extLst>
              <a:ext uri="{FF2B5EF4-FFF2-40B4-BE49-F238E27FC236}">
                <a16:creationId xmlns:a16="http://schemas.microsoft.com/office/drawing/2014/main" id="{44280F4D-3FFD-F44D-13C7-73A8570C96CA}"/>
              </a:ext>
            </a:extLst>
          </p:cNvPr>
          <p:cNvPicPr>
            <a:picLocks noChangeAspect="1"/>
          </p:cNvPicPr>
          <p:nvPr/>
        </p:nvPicPr>
        <p:blipFill rotWithShape="1">
          <a:blip r:embed="rId2"/>
          <a:srcRect t="75698" b="14688"/>
          <a:stretch/>
        </p:blipFill>
        <p:spPr bwMode="auto">
          <a:xfrm>
            <a:off x="1829206" y="4965784"/>
            <a:ext cx="820144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6D3BA6C-01DD-C1BE-64F6-AA874748B0E8}"/>
              </a:ext>
            </a:extLst>
          </p:cNvPr>
          <p:cNvPicPr>
            <a:picLocks noChangeAspect="1"/>
          </p:cNvPicPr>
          <p:nvPr/>
        </p:nvPicPr>
        <p:blipFill>
          <a:blip r:embed="rId3"/>
          <a:stretch>
            <a:fillRect/>
          </a:stretch>
        </p:blipFill>
        <p:spPr>
          <a:xfrm>
            <a:off x="0" y="0"/>
            <a:ext cx="12192000" cy="970069"/>
          </a:xfrm>
          <a:prstGeom prst="rect">
            <a:avLst/>
          </a:prstGeom>
        </p:spPr>
      </p:pic>
      <p:sp>
        <p:nvSpPr>
          <p:cNvPr id="6" name="Title 1">
            <a:extLst>
              <a:ext uri="{FF2B5EF4-FFF2-40B4-BE49-F238E27FC236}">
                <a16:creationId xmlns:a16="http://schemas.microsoft.com/office/drawing/2014/main" id="{0CA5FA3E-CD37-28D9-E43F-A84D886E4574}"/>
              </a:ext>
            </a:extLst>
          </p:cNvPr>
          <p:cNvSpPr txBox="1">
            <a:spLocks/>
          </p:cNvSpPr>
          <p:nvPr/>
        </p:nvSpPr>
        <p:spPr>
          <a:xfrm>
            <a:off x="1331203" y="1179860"/>
            <a:ext cx="9197446" cy="5580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More (very basic) Statistical Notation</a:t>
            </a:r>
          </a:p>
        </p:txBody>
      </p:sp>
      <p:sp>
        <p:nvSpPr>
          <p:cNvPr id="7" name="Slide Number Placeholder 3">
            <a:extLst>
              <a:ext uri="{FF2B5EF4-FFF2-40B4-BE49-F238E27FC236}">
                <a16:creationId xmlns:a16="http://schemas.microsoft.com/office/drawing/2014/main" id="{802EAF12-25E7-3C9B-481E-F7F43DCC8EB9}"/>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2917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9CE5E189-A04C-D5A9-9159-156644BCCCF7}"/>
              </a:ext>
            </a:extLst>
          </p:cNvPr>
          <p:cNvSpPr txBox="1">
            <a:spLocks/>
          </p:cNvSpPr>
          <p:nvPr/>
        </p:nvSpPr>
        <p:spPr>
          <a:xfrm>
            <a:off x="190992" y="1125765"/>
            <a:ext cx="7287494"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POLS0008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400725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will introduce students to the key tenets of quantitative methods (or statistics) in the social sciences. It assumes no knowledge of quantitative methods or statistical software. Hence, it caters for students from diverse disciplinary backgrounds and adopts a practical hands-on approach to learning, with tutor supported computer tutorials.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covers descriptive statistics (central tendency and variation), data visualisation, data access, probability, sampling, hypothesis testing, inferential statistics and ends with an introduction to simple linear regression. Students will be introduced to the R statistical software and work with real-world data</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 and variables</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625111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4B529488-DA66-FBDE-C351-7DD2BA856A43}"/>
              </a:ext>
            </a:extLst>
          </p:cNvPr>
          <p:cNvSpPr/>
          <p:nvPr/>
        </p:nvSpPr>
        <p:spPr>
          <a:xfrm>
            <a:off x="579312" y="3915646"/>
            <a:ext cx="5265315" cy="619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Continuous Variables</a:t>
            </a:r>
          </a:p>
        </p:txBody>
      </p:sp>
      <p:sp>
        <p:nvSpPr>
          <p:cNvPr id="4" name="Rectangle 3">
            <a:extLst>
              <a:ext uri="{FF2B5EF4-FFF2-40B4-BE49-F238E27FC236}">
                <a16:creationId xmlns:a16="http://schemas.microsoft.com/office/drawing/2014/main" id="{E0C27B99-60F7-35F8-29B9-E38DECD19DDB}"/>
              </a:ext>
            </a:extLst>
          </p:cNvPr>
          <p:cNvSpPr/>
          <p:nvPr/>
        </p:nvSpPr>
        <p:spPr>
          <a:xfrm>
            <a:off x="6034553" y="3915646"/>
            <a:ext cx="5265315" cy="57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Categorical Variables</a:t>
            </a:r>
          </a:p>
        </p:txBody>
      </p:sp>
      <p:sp>
        <p:nvSpPr>
          <p:cNvPr id="5" name="Rectangle 4">
            <a:extLst>
              <a:ext uri="{FF2B5EF4-FFF2-40B4-BE49-F238E27FC236}">
                <a16:creationId xmlns:a16="http://schemas.microsoft.com/office/drawing/2014/main" id="{700F1E5D-D5E3-40DC-5A0F-E312D882B2CF}"/>
              </a:ext>
            </a:extLst>
          </p:cNvPr>
          <p:cNvSpPr/>
          <p:nvPr/>
        </p:nvSpPr>
        <p:spPr>
          <a:xfrm>
            <a:off x="579311"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Interval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Ratio</a:t>
            </a:r>
          </a:p>
          <a:p>
            <a:pPr marL="342900" indent="-342900">
              <a:buAutoNum type="arabicPeriod"/>
            </a:pPr>
            <a:endParaRPr lang="en-GB" dirty="0"/>
          </a:p>
          <a:p>
            <a:pPr marL="342900" indent="-342900">
              <a:buAutoNum type="arabicPeriod"/>
            </a:pPr>
            <a:endParaRPr lang="en-GB" dirty="0"/>
          </a:p>
        </p:txBody>
      </p:sp>
      <p:sp>
        <p:nvSpPr>
          <p:cNvPr id="6" name="Rectangle 5">
            <a:extLst>
              <a:ext uri="{FF2B5EF4-FFF2-40B4-BE49-F238E27FC236}">
                <a16:creationId xmlns:a16="http://schemas.microsoft.com/office/drawing/2014/main" id="{7A21907E-AABC-CFE0-865A-BA97E2A3F539}"/>
              </a:ext>
            </a:extLst>
          </p:cNvPr>
          <p:cNvSpPr/>
          <p:nvPr/>
        </p:nvSpPr>
        <p:spPr>
          <a:xfrm>
            <a:off x="6034552"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Nominal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Ordinal</a:t>
            </a:r>
          </a:p>
          <a:p>
            <a:pPr marL="342900" indent="-342900">
              <a:buAutoNum type="arabicPeriod"/>
            </a:pPr>
            <a:endParaRPr lang="en-GB" dirty="0"/>
          </a:p>
        </p:txBody>
      </p:sp>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483059" y="1740490"/>
            <a:ext cx="11608552"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A variable is anything that we can measure about the subjects in our sample</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Variables vary, that is they take on a range of values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There are two classifications of variables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Levels of measurement: </a:t>
            </a:r>
            <a:r>
              <a:rPr lang="en-US" sz="1800" dirty="0">
                <a:latin typeface="Helvetica Neue" panose="02000503000000020004" pitchFamily="2" charset="0"/>
                <a:ea typeface="Helvetica Neue" panose="02000503000000020004" pitchFamily="2" charset="0"/>
                <a:cs typeface="Helvetica Neue" panose="02000503000000020004" pitchFamily="2" charset="0"/>
              </a:rPr>
              <a:t>(Lowest) Nominal &lt;&lt; Ordinal &lt;&lt; Interval &lt;&lt; Ratio (Highest)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851010" y="1092520"/>
            <a:ext cx="9197446"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Type of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23086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44767" y="1941528"/>
            <a:ext cx="10380288"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Discrete variables contain data with countable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crimes in London in the last month</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students in a class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languages spoken</a:t>
            </a:r>
          </a:p>
          <a:p>
            <a:pPr lvl="1"/>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Continuous variables contains data with measurable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Age (in years: 25, 57, 45, 34, 38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Monthly Income (in £££: 2399.68, £5569.89, £1123.10, £1,450.99, £3847.12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Height (in meters)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Weight (in kg)</a:t>
            </a:r>
          </a:p>
          <a:p>
            <a:pPr marL="478908"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Categorical variables has categories or groups: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e.g., gender, ethnicity, employment status etc., </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096400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Broad types: Continuous &amp; Categorical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70495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[1]: Nominal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26796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with no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To distinguish groups with labels</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May be referred to a qualitative or categorical variable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lowest level of measurement</a:t>
            </a: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4" y="1681578"/>
            <a:ext cx="4378590" cy="4267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Gender</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0 = Female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Male</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Race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Asian</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2 = Black</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3 = White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Party membership</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1 = Liberal Democrats</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2 = Tory</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 Labour</a:t>
            </a:r>
          </a:p>
        </p:txBody>
      </p:sp>
      <p:sp>
        <p:nvSpPr>
          <p:cNvPr id="7" name="TextBox 6">
            <a:extLst>
              <a:ext uri="{FF2B5EF4-FFF2-40B4-BE49-F238E27FC236}">
                <a16:creationId xmlns:a16="http://schemas.microsoft.com/office/drawing/2014/main" id="{7C0952B2-82E7-A2E7-332C-F482CC04EC57}"/>
              </a:ext>
            </a:extLst>
          </p:cNvPr>
          <p:cNvSpPr txBox="1"/>
          <p:nvPr/>
        </p:nvSpPr>
        <p:spPr>
          <a:xfrm>
            <a:off x="8469868" y="2110707"/>
            <a:ext cx="2558714"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(Dichotomous or Binary)</a:t>
            </a:r>
          </a:p>
        </p:txBody>
      </p:sp>
      <p:sp>
        <p:nvSpPr>
          <p:cNvPr id="8" name="TextBox 7">
            <a:extLst>
              <a:ext uri="{FF2B5EF4-FFF2-40B4-BE49-F238E27FC236}">
                <a16:creationId xmlns:a16="http://schemas.microsoft.com/office/drawing/2014/main" id="{F1A1A412-0F37-DA99-D7E0-29790DB98955}"/>
              </a:ext>
            </a:extLst>
          </p:cNvPr>
          <p:cNvSpPr txBox="1"/>
          <p:nvPr/>
        </p:nvSpPr>
        <p:spPr>
          <a:xfrm>
            <a:off x="8499035" y="3568303"/>
            <a:ext cx="1859805"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9" name="TextBox 8">
            <a:extLst>
              <a:ext uri="{FF2B5EF4-FFF2-40B4-BE49-F238E27FC236}">
                <a16:creationId xmlns:a16="http://schemas.microsoft.com/office/drawing/2014/main" id="{6AC3DBD6-6129-3ABC-7604-002636A5433A}"/>
              </a:ext>
            </a:extLst>
          </p:cNvPr>
          <p:cNvSpPr txBox="1"/>
          <p:nvPr/>
        </p:nvSpPr>
        <p:spPr>
          <a:xfrm>
            <a:off x="8513462" y="5176422"/>
            <a:ext cx="1830950"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3"/>
            <a:ext cx="4860758"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3"/>
            <a:ext cx="5929522"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08004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[2]: Ordinal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that have some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There categories have rankings but difference between rankings is not known</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Order matters!</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lowest level of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Likert scale </a:t>
            </a:r>
            <a:r>
              <a:rPr lang="en-GB" sz="1800" dirty="0">
                <a:latin typeface="Helvetica Neue" panose="02000503000000020004" pitchFamily="2" charset="0"/>
                <a:ea typeface="Helvetica Neue" panose="02000503000000020004" pitchFamily="2" charset="0"/>
                <a:cs typeface="Helvetica Neue" panose="02000503000000020004" pitchFamily="2" charset="0"/>
              </a:rPr>
              <a:t>(strongly disagree, disagree, neutral, agree, strongly agree)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Socioeconomic status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Working class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Middle class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Upper class (High)</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Size</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Small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Medium</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Large (High)</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dirty="0">
                <a:latin typeface="Helvetica Neue" panose="02000503000000020004" pitchFamily="2" charset="0"/>
                <a:ea typeface="Helvetica Neue" panose="02000503000000020004" pitchFamily="2" charset="0"/>
                <a:cs typeface="Helvetica Neue" panose="02000503000000020004" pitchFamily="2" charset="0"/>
              </a:rPr>
              <a:t>e.g., Size, ranking of favourite sports, wellness rankings etc.,</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609597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[3]: Interval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7" y="1681578"/>
            <a:ext cx="4660272" cy="45989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ordinal variable, difference between categories are known and equal (-must be known to calculate an interval)</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Zero is arbitrary (meaning that whatever observation you measure it does not indicate that its non-existent)</a:t>
            </a:r>
          </a:p>
          <a:p>
            <a:pPr marL="0" indent="0">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best level of measurement</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611023" y="1690767"/>
            <a:ext cx="4346208"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Example: Temperature in degree Celsius</a:t>
            </a: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 difference between 78 degrees and 79 degrees (i.e., is 1 degree) is the SAME as the difference between 45 and 46 degrees (i.e., is 1 degree again).</a:t>
            </a: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Measure of zero degrees </a:t>
            </a:r>
            <a:r>
              <a:rPr lang="en-GB" sz="1800" dirty="0">
                <a:latin typeface="Helvetica Neue" panose="02000503000000020004" pitchFamily="2" charset="0"/>
                <a:ea typeface="Helvetica Neue" panose="02000503000000020004" pitchFamily="2" charset="0"/>
                <a:cs typeface="Helvetica Neue" panose="02000503000000020004" pitchFamily="2" charset="0"/>
              </a:rPr>
              <a:t>Celsius </a:t>
            </a: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indicates that it does mean that there is no temperature – it only means that its temperature at zero is at freezing point</a:t>
            </a:r>
          </a:p>
          <a:p>
            <a:endPar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 addition, it does not represent the absolute lowest value, since there are negative values for temperature</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973309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[4]: Ratio</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Most precise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Exact value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interval measure, a zero value that there’s “nothing” there (not arbitrary)</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Income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House price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Crime rate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Age</a:t>
            </a:r>
            <a:endPar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07675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247750" y="1970034"/>
            <a:ext cx="11622117"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The variable to be explained, described or understood</a:t>
            </a:r>
            <a:r>
              <a:rPr lang="en-GB" dirty="0">
                <a:latin typeface="Helvetica Neue" panose="02000503000000020004" pitchFamily="2" charset="0"/>
                <a:ea typeface="Helvetica Neue" panose="02000503000000020004" pitchFamily="2" charset="0"/>
                <a:cs typeface="Helvetica Neue" panose="02000503000000020004" pitchFamily="2" charset="0"/>
              </a:rPr>
              <a:t>.</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Sometimes called the “</a:t>
            </a:r>
            <a:r>
              <a:rPr lang="en-GB"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GB" sz="2400" dirty="0">
                <a:latin typeface="Helvetica Neue" panose="02000503000000020004" pitchFamily="2" charset="0"/>
                <a:ea typeface="Helvetica Neue" panose="02000503000000020004" pitchFamily="2" charset="0"/>
                <a:cs typeface="Helvetica Neue" panose="02000503000000020004" pitchFamily="2" charset="0"/>
              </a:rPr>
              <a:t>”, “</a:t>
            </a:r>
            <a:r>
              <a:rPr lang="en-GB" sz="2400" b="1" dirty="0">
                <a:latin typeface="Helvetica Neue" panose="02000503000000020004" pitchFamily="2" charset="0"/>
                <a:ea typeface="Helvetica Neue" panose="02000503000000020004" pitchFamily="2" charset="0"/>
                <a:cs typeface="Helvetica Neue" panose="02000503000000020004" pitchFamily="2" charset="0"/>
              </a:rPr>
              <a:t>event</a:t>
            </a:r>
            <a:r>
              <a:rPr lang="en-GB" sz="2400" dirty="0">
                <a:latin typeface="Helvetica Neue" panose="02000503000000020004" pitchFamily="2" charset="0"/>
                <a:ea typeface="Helvetica Neue" panose="02000503000000020004" pitchFamily="2" charset="0"/>
                <a:cs typeface="Helvetica Neue" panose="02000503000000020004" pitchFamily="2" charset="0"/>
              </a:rPr>
              <a:t>”, or “</a:t>
            </a:r>
            <a:r>
              <a:rPr lang="en-GB" sz="2400" b="1" dirty="0">
                <a:latin typeface="Helvetica Neue" panose="02000503000000020004" pitchFamily="2" charset="0"/>
                <a:ea typeface="Helvetica Neue" panose="02000503000000020004" pitchFamily="2" charset="0"/>
                <a:cs typeface="Helvetica Neue" panose="02000503000000020004" pitchFamily="2" charset="0"/>
              </a:rPr>
              <a:t>criterion</a:t>
            </a:r>
            <a:r>
              <a:rPr lang="en-GB" sz="2400" dirty="0">
                <a:latin typeface="Helvetica Neue" panose="02000503000000020004" pitchFamily="2" charset="0"/>
                <a:ea typeface="Helvetica Neue" panose="02000503000000020004" pitchFamily="2" charset="0"/>
                <a:cs typeface="Helvetica Neue" panose="02000503000000020004" pitchFamily="2" charset="0"/>
              </a:rPr>
              <a:t>” variable</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Mathematically, it’s most often denoted with the letter </a:t>
            </a:r>
            <a:r>
              <a:rPr lang="en-GB" sz="2400" b="1" i="1" dirty="0">
                <a:latin typeface="Helvetica Neue" panose="02000503000000020004" pitchFamily="2" charset="0"/>
                <a:ea typeface="Helvetica Neue" panose="02000503000000020004" pitchFamily="2" charset="0"/>
                <a:cs typeface="Helvetica Neue" panose="02000503000000020004" pitchFamily="2" charset="0"/>
              </a:rPr>
              <a:t>Y</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The DV should be dependent upon something else (i.e., independent variables) and…</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 it should </a:t>
            </a:r>
            <a:r>
              <a:rPr lang="en-GB" sz="2400" b="1" dirty="0">
                <a:latin typeface="Helvetica Neue" panose="02000503000000020004" pitchFamily="2" charset="0"/>
                <a:ea typeface="Helvetica Neue" panose="02000503000000020004" pitchFamily="2" charset="0"/>
                <a:cs typeface="Helvetica Neue" panose="02000503000000020004" pitchFamily="2" charset="0"/>
              </a:rPr>
              <a:t>NOT</a:t>
            </a:r>
            <a:r>
              <a:rPr lang="en-GB" sz="2400" dirty="0">
                <a:latin typeface="Helvetica Neue" panose="02000503000000020004" pitchFamily="2" charset="0"/>
                <a:ea typeface="Helvetica Neue" panose="02000503000000020004" pitchFamily="2" charset="0"/>
                <a:cs typeface="Helvetica Neue" panose="02000503000000020004" pitchFamily="2" charset="0"/>
              </a:rPr>
              <a:t> affect the independent variable (though this can happen and needs to be considered and accounted for)</a:t>
            </a:r>
          </a:p>
          <a:p>
            <a:pPr lvl="1">
              <a:buFont typeface="Wingdings" pitchFamily="2" charset="2"/>
              <a:buChar char="§"/>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Like most variables, DVs should vary, if you have a constant DV, you will not be able to explain the effect of other variables on it</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[1] – Dependent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76378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04267" y="1838899"/>
            <a:ext cx="11547734"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It should be independent from the effects of the dependent variable (though maybe not always other independent variables)</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Presumed as the determinant or cause, or something that impacts the dependent variable</a:t>
            </a:r>
          </a:p>
          <a:p>
            <a:pPr lvl="1">
              <a:buFont typeface="Wingdings" pitchFamily="2" charset="2"/>
              <a:buChar char="§"/>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It is interchangeable with the term “explanatory” or “predictor” variables. In epidemiology we often say, “risk factors”, in social sciences we say, “social-risk factors” etc.,</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Always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antecedent</a:t>
            </a:r>
            <a:r>
              <a:rPr lang="en-GB" sz="1800" dirty="0">
                <a:latin typeface="Helvetica Neue" panose="02000503000000020004" pitchFamily="2" charset="0"/>
                <a:ea typeface="Helvetica Neue" panose="02000503000000020004" pitchFamily="2" charset="0"/>
                <a:cs typeface="Helvetica Neue" panose="02000503000000020004" pitchFamily="2" charset="0"/>
              </a:rPr>
              <a:t> to the dependent variable being explained</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Mathematically, it is often denoted as the letter </a:t>
            </a:r>
            <a:r>
              <a:rPr lang="en-GB" sz="1800" b="1" i="1" dirty="0">
                <a:latin typeface="Helvetica Neue" panose="02000503000000020004" pitchFamily="2" charset="0"/>
                <a:ea typeface="Helvetica Neue" panose="02000503000000020004" pitchFamily="2" charset="0"/>
                <a:cs typeface="Helvetica Neue" panose="02000503000000020004" pitchFamily="2" charset="0"/>
              </a:rPr>
              <a:t>X</a:t>
            </a:r>
          </a:p>
          <a:p>
            <a:pPr lvl="2">
              <a:buFont typeface="Wingdings" pitchFamily="2" charset="2"/>
              <a:buChar char="v"/>
            </a:pPr>
            <a:endParaRPr lang="en-GB" sz="1800" b="1" i="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Again, since it is a variable, the values measured should vary. For instance, think of age, income, employment rates, gender, level of democracy as socio-demographics risk factors for Gross Domestic Product.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[2] – Independent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TextBox 2">
            <a:extLst>
              <a:ext uri="{FF2B5EF4-FFF2-40B4-BE49-F238E27FC236}">
                <a16:creationId xmlns:a16="http://schemas.microsoft.com/office/drawing/2014/main" id="{E811C2A7-493F-A0BF-904A-2766B44EBC85}"/>
              </a:ext>
            </a:extLst>
          </p:cNvPr>
          <p:cNvSpPr txBox="1"/>
          <p:nvPr/>
        </p:nvSpPr>
        <p:spPr>
          <a:xfrm>
            <a:off x="2999996" y="6188766"/>
            <a:ext cx="8434137" cy="646331"/>
          </a:xfrm>
          <a:prstGeom prst="rect">
            <a:avLst/>
          </a:prstGeom>
          <a:solidFill>
            <a:schemeClr val="accent1"/>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Here, we are saying GDP is the dependent variable (or outcome of interest). We are asking ourselves how do these independent variables impact GDP?</a:t>
            </a:r>
          </a:p>
        </p:txBody>
      </p:sp>
    </p:spTree>
    <p:extLst>
      <p:ext uri="{BB962C8B-B14F-4D97-AF65-F5344CB8AC3E}">
        <p14:creationId xmlns:p14="http://schemas.microsoft.com/office/powerpoint/2010/main" val="1616751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58514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154AEAEE-D752-9DA4-1515-8B64CBE8B76F}"/>
              </a:ext>
            </a:extLst>
          </p:cNvPr>
          <p:cNvSpPr txBox="1">
            <a:spLocks/>
          </p:cNvSpPr>
          <p:nvPr/>
        </p:nvSpPr>
        <p:spPr>
          <a:xfrm>
            <a:off x="201877" y="1103993"/>
            <a:ext cx="6492837"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Objectives of POLS0008 Course</a:t>
            </a:r>
          </a:p>
        </p:txBody>
      </p:sp>
      <p:sp>
        <p:nvSpPr>
          <p:cNvPr id="5" name="Content Placeholder 7">
            <a:extLst>
              <a:ext uri="{FF2B5EF4-FFF2-40B4-BE49-F238E27FC236}">
                <a16:creationId xmlns:a16="http://schemas.microsoft.com/office/drawing/2014/main" id="{C9331AEA-4943-0CCB-A703-2297673740A6}"/>
              </a:ext>
            </a:extLst>
          </p:cNvPr>
          <p:cNvSpPr txBox="1">
            <a:spLocks/>
          </p:cNvSpPr>
          <p:nvPr/>
        </p:nvSpPr>
        <p:spPr>
          <a:xfrm>
            <a:off x="325059" y="1895824"/>
            <a:ext cx="10680397" cy="442242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develop your understanding</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introduce foundational concepts and key tenets of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Statistical methodology (i.e., exploratory and inferential) </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get you thinking critically about quantitative research findings</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provide you with practical experience with Statistics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provide practical experience in working with secondary data and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Confidence building – tackling ‘statistics anxiety’</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Become an R/RStudio programmer</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Develop transferable skills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Coding, presenting research finding and writing</a:t>
            </a: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9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are Descriptive Statistics? </a:t>
            </a:r>
          </a:p>
        </p:txBody>
      </p:sp>
      <p:sp>
        <p:nvSpPr>
          <p:cNvPr id="3" name="Content Placeholder 2">
            <a:extLst>
              <a:ext uri="{FF2B5EF4-FFF2-40B4-BE49-F238E27FC236}">
                <a16:creationId xmlns:a16="http://schemas.microsoft.com/office/drawing/2014/main" id="{5AC2DD7C-8E32-71EE-618E-EDE7808D9BF2}"/>
              </a:ext>
            </a:extLst>
          </p:cNvPr>
          <p:cNvSpPr txBox="1">
            <a:spLocks/>
          </p:cNvSpPr>
          <p:nvPr/>
        </p:nvSpPr>
        <p:spPr>
          <a:xfrm>
            <a:off x="144766" y="1718557"/>
            <a:ext cx="11345391" cy="45017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Univariable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only one variable on some characteristic</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Frequency Distributions – essentially a count or distribution of values on some single variable</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Other descriptive statistics – some summary measure that describes the data in a way not obvious by looking at the frequency distribution</a:t>
            </a:r>
          </a:p>
          <a:p>
            <a:pPr marL="957816" lvl="2" indent="0">
              <a:buFont typeface="Arial"/>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Bivariable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two variables – can be simple scatter plots or cross-tabulations</a:t>
            </a:r>
          </a:p>
          <a:p>
            <a:pPr marL="478908" lvl="1"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Multivariable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three or more variables</a:t>
            </a:r>
          </a:p>
          <a:p>
            <a:pPr lvl="1"/>
            <a:endParaRPr lang="en-US" dirty="0">
              <a:ea typeface="ＭＳ Ｐゴシック" pitchFamily="34" charset="-128"/>
            </a:endParaRPr>
          </a:p>
          <a:p>
            <a:endParaRPr lang="en-US" dirty="0">
              <a:ea typeface="ＭＳ Ｐゴシック" pitchFamily="34" charset="-128"/>
            </a:endParaRP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3A31503A-4D79-5E8F-08B2-F79422DA221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911900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A3357-BC2C-5E9E-DD9E-8FBA2F88B530}"/>
              </a:ext>
            </a:extLst>
          </p:cNvPr>
          <p:cNvPicPr>
            <a:picLocks noChangeAspect="1"/>
          </p:cNvPicPr>
          <p:nvPr/>
        </p:nvPicPr>
        <p:blipFill>
          <a:blip r:embed="rId2"/>
          <a:stretch>
            <a:fillRect/>
          </a:stretch>
        </p:blipFill>
        <p:spPr>
          <a:xfrm>
            <a:off x="1347675" y="572129"/>
            <a:ext cx="3336426" cy="2924357"/>
          </a:xfrm>
          <a:prstGeom prst="rect">
            <a:avLst/>
          </a:prstGeom>
        </p:spPr>
      </p:pic>
      <p:pic>
        <p:nvPicPr>
          <p:cNvPr id="3" name="Picture 2">
            <a:extLst>
              <a:ext uri="{FF2B5EF4-FFF2-40B4-BE49-F238E27FC236}">
                <a16:creationId xmlns:a16="http://schemas.microsoft.com/office/drawing/2014/main" id="{D242CC9D-D2A8-CA82-A0D5-1C949D985CA5}"/>
              </a:ext>
            </a:extLst>
          </p:cNvPr>
          <p:cNvPicPr>
            <a:picLocks noChangeAspect="1"/>
          </p:cNvPicPr>
          <p:nvPr/>
        </p:nvPicPr>
        <p:blipFill>
          <a:blip r:embed="rId3"/>
          <a:stretch>
            <a:fillRect/>
          </a:stretch>
        </p:blipFill>
        <p:spPr>
          <a:xfrm>
            <a:off x="4453195" y="575314"/>
            <a:ext cx="3303760" cy="2895726"/>
          </a:xfrm>
          <a:prstGeom prst="rect">
            <a:avLst/>
          </a:prstGeom>
        </p:spPr>
      </p:pic>
      <p:pic>
        <p:nvPicPr>
          <p:cNvPr id="4" name="Picture 3">
            <a:extLst>
              <a:ext uri="{FF2B5EF4-FFF2-40B4-BE49-F238E27FC236}">
                <a16:creationId xmlns:a16="http://schemas.microsoft.com/office/drawing/2014/main" id="{277A5A55-5B04-7F89-4B28-17D7DDCC1AC1}"/>
              </a:ext>
            </a:extLst>
          </p:cNvPr>
          <p:cNvPicPr>
            <a:picLocks noChangeAspect="1"/>
          </p:cNvPicPr>
          <p:nvPr/>
        </p:nvPicPr>
        <p:blipFill rotWithShape="1">
          <a:blip r:embed="rId4"/>
          <a:srcRect r="12650"/>
          <a:stretch/>
        </p:blipFill>
        <p:spPr>
          <a:xfrm>
            <a:off x="7750847" y="724514"/>
            <a:ext cx="2936509" cy="2946617"/>
          </a:xfrm>
          <a:prstGeom prst="rect">
            <a:avLst/>
          </a:prstGeom>
          <a:ln w="57150">
            <a:solidFill>
              <a:srgbClr val="0070C0"/>
            </a:solidFill>
          </a:ln>
        </p:spPr>
      </p:pic>
      <p:pic>
        <p:nvPicPr>
          <p:cNvPr id="5" name="Picture 4">
            <a:extLst>
              <a:ext uri="{FF2B5EF4-FFF2-40B4-BE49-F238E27FC236}">
                <a16:creationId xmlns:a16="http://schemas.microsoft.com/office/drawing/2014/main" id="{347DB354-A7D5-90D3-053B-998AA7563EAC}"/>
              </a:ext>
            </a:extLst>
          </p:cNvPr>
          <p:cNvPicPr>
            <a:picLocks noChangeAspect="1"/>
          </p:cNvPicPr>
          <p:nvPr/>
        </p:nvPicPr>
        <p:blipFill rotWithShape="1">
          <a:blip r:embed="rId5"/>
          <a:srcRect b="22473"/>
          <a:stretch/>
        </p:blipFill>
        <p:spPr>
          <a:xfrm>
            <a:off x="1312141" y="3226729"/>
            <a:ext cx="3880174" cy="2636641"/>
          </a:xfrm>
          <a:prstGeom prst="rect">
            <a:avLst/>
          </a:prstGeom>
        </p:spPr>
      </p:pic>
      <p:pic>
        <p:nvPicPr>
          <p:cNvPr id="6" name="Picture 5">
            <a:extLst>
              <a:ext uri="{FF2B5EF4-FFF2-40B4-BE49-F238E27FC236}">
                <a16:creationId xmlns:a16="http://schemas.microsoft.com/office/drawing/2014/main" id="{126B186B-7CF6-756C-9E25-EFBABFCC442F}"/>
              </a:ext>
            </a:extLst>
          </p:cNvPr>
          <p:cNvPicPr>
            <a:picLocks noChangeAspect="1"/>
          </p:cNvPicPr>
          <p:nvPr/>
        </p:nvPicPr>
        <p:blipFill>
          <a:blip r:embed="rId6"/>
          <a:stretch>
            <a:fillRect/>
          </a:stretch>
        </p:blipFill>
        <p:spPr>
          <a:xfrm>
            <a:off x="4738816" y="3390442"/>
            <a:ext cx="2852366" cy="2636641"/>
          </a:xfrm>
          <a:prstGeom prst="rect">
            <a:avLst/>
          </a:prstGeom>
        </p:spPr>
      </p:pic>
      <p:sp>
        <p:nvSpPr>
          <p:cNvPr id="7" name="Rectangle 6">
            <a:extLst>
              <a:ext uri="{FF2B5EF4-FFF2-40B4-BE49-F238E27FC236}">
                <a16:creationId xmlns:a16="http://schemas.microsoft.com/office/drawing/2014/main" id="{02A102B0-9AF6-B098-53B0-8CCFBA2BEF34}"/>
              </a:ext>
            </a:extLst>
          </p:cNvPr>
          <p:cNvSpPr/>
          <p:nvPr/>
        </p:nvSpPr>
        <p:spPr>
          <a:xfrm>
            <a:off x="1312141" y="666478"/>
            <a:ext cx="5996106" cy="54479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C8ED8BF-D8F2-91A2-1399-1FE14FDD5638}"/>
              </a:ext>
            </a:extLst>
          </p:cNvPr>
          <p:cNvSpPr txBox="1"/>
          <p:nvPr/>
        </p:nvSpPr>
        <p:spPr>
          <a:xfrm>
            <a:off x="3542766" y="3109249"/>
            <a:ext cx="1435719" cy="646331"/>
          </a:xfrm>
          <a:prstGeom prst="rect">
            <a:avLst/>
          </a:prstGeom>
          <a:noFill/>
        </p:spPr>
        <p:txBody>
          <a:bodyPr wrap="square" rtlCol="0">
            <a:spAutoFit/>
          </a:bodyPr>
          <a:lstStyle/>
          <a:p>
            <a:pPr algn="ctr"/>
            <a:r>
              <a:rPr lang="en-GB" b="1" dirty="0">
                <a:latin typeface="Helvetica" pitchFamily="2" charset="0"/>
              </a:rPr>
              <a:t>Univariable analysis</a:t>
            </a:r>
          </a:p>
        </p:txBody>
      </p:sp>
      <p:sp>
        <p:nvSpPr>
          <p:cNvPr id="9" name="TextBox 8">
            <a:extLst>
              <a:ext uri="{FF2B5EF4-FFF2-40B4-BE49-F238E27FC236}">
                <a16:creationId xmlns:a16="http://schemas.microsoft.com/office/drawing/2014/main" id="{D663D4BE-22FE-5EDA-2E10-9A22B3770C7F}"/>
              </a:ext>
            </a:extLst>
          </p:cNvPr>
          <p:cNvSpPr txBox="1"/>
          <p:nvPr/>
        </p:nvSpPr>
        <p:spPr>
          <a:xfrm>
            <a:off x="8479000" y="3768684"/>
            <a:ext cx="1435719" cy="646331"/>
          </a:xfrm>
          <a:prstGeom prst="rect">
            <a:avLst/>
          </a:prstGeom>
          <a:noFill/>
        </p:spPr>
        <p:txBody>
          <a:bodyPr wrap="square" rtlCol="0">
            <a:spAutoFit/>
          </a:bodyPr>
          <a:lstStyle/>
          <a:p>
            <a:pPr algn="ctr"/>
            <a:r>
              <a:rPr lang="en-GB" b="1" dirty="0">
                <a:latin typeface="Helvetica" pitchFamily="2" charset="0"/>
              </a:rPr>
              <a:t>Bivariable analysis</a:t>
            </a:r>
          </a:p>
        </p:txBody>
      </p:sp>
      <p:sp>
        <p:nvSpPr>
          <p:cNvPr id="10" name="TextBox 9">
            <a:extLst>
              <a:ext uri="{FF2B5EF4-FFF2-40B4-BE49-F238E27FC236}">
                <a16:creationId xmlns:a16="http://schemas.microsoft.com/office/drawing/2014/main" id="{9CC8BB4E-7B2F-4E05-CCC7-E1EF7CFF5D54}"/>
              </a:ext>
            </a:extLst>
          </p:cNvPr>
          <p:cNvSpPr txBox="1"/>
          <p:nvPr/>
        </p:nvSpPr>
        <p:spPr>
          <a:xfrm rot="16200000">
            <a:off x="-36495" y="1829787"/>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Continuous data</a:t>
            </a:r>
          </a:p>
        </p:txBody>
      </p:sp>
      <p:sp>
        <p:nvSpPr>
          <p:cNvPr id="11" name="TextBox 10">
            <a:extLst>
              <a:ext uri="{FF2B5EF4-FFF2-40B4-BE49-F238E27FC236}">
                <a16:creationId xmlns:a16="http://schemas.microsoft.com/office/drawing/2014/main" id="{8D127FD1-DE38-9747-AF29-A11F89E57B42}"/>
              </a:ext>
            </a:extLst>
          </p:cNvPr>
          <p:cNvSpPr txBox="1"/>
          <p:nvPr/>
        </p:nvSpPr>
        <p:spPr>
          <a:xfrm rot="16200000">
            <a:off x="-36496" y="4351660"/>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Categorical data</a:t>
            </a:r>
          </a:p>
        </p:txBody>
      </p:sp>
      <p:sp>
        <p:nvSpPr>
          <p:cNvPr id="12" name="Slide Number Placeholder 3">
            <a:extLst>
              <a:ext uri="{FF2B5EF4-FFF2-40B4-BE49-F238E27FC236}">
                <a16:creationId xmlns:a16="http://schemas.microsoft.com/office/drawing/2014/main" id="{4522048D-4043-23FB-F864-D8829DF42F6C}"/>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8970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Summary Measures</a:t>
            </a: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3A31503A-4D79-5E8F-08B2-F79422DA221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Text Placeholder 2">
            <a:extLst>
              <a:ext uri="{FF2B5EF4-FFF2-40B4-BE49-F238E27FC236}">
                <a16:creationId xmlns:a16="http://schemas.microsoft.com/office/drawing/2014/main" id="{A4EAFB88-3F9C-3452-E981-68B13C0C62CE}"/>
              </a:ext>
            </a:extLst>
          </p:cNvPr>
          <p:cNvSpPr txBox="1">
            <a:spLocks/>
          </p:cNvSpPr>
          <p:nvPr/>
        </p:nvSpPr>
        <p:spPr>
          <a:xfrm>
            <a:off x="256802" y="1895249"/>
            <a:ext cx="11345391"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b="1" kern="0" dirty="0">
                <a:latin typeface="Helvetica" pitchFamily="2" charset="0"/>
              </a:rPr>
              <a:t>What kinds of analysis and summary statistics can you perform on a particular type of dataset?</a:t>
            </a:r>
          </a:p>
        </p:txBody>
      </p:sp>
      <p:sp>
        <p:nvSpPr>
          <p:cNvPr id="7" name="Text Placeholder 2">
            <a:extLst>
              <a:ext uri="{FF2B5EF4-FFF2-40B4-BE49-F238E27FC236}">
                <a16:creationId xmlns:a16="http://schemas.microsoft.com/office/drawing/2014/main" id="{7551D795-408E-D088-6766-751F07A48648}"/>
              </a:ext>
            </a:extLst>
          </p:cNvPr>
          <p:cNvSpPr txBox="1">
            <a:spLocks/>
          </p:cNvSpPr>
          <p:nvPr/>
        </p:nvSpPr>
        <p:spPr>
          <a:xfrm>
            <a:off x="1204913" y="2784668"/>
            <a:ext cx="4891087"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pitchFamily="2" charset="0"/>
              </a:rPr>
              <a:t>1. Frequency distribution</a:t>
            </a:r>
          </a:p>
        </p:txBody>
      </p:sp>
      <p:sp>
        <p:nvSpPr>
          <p:cNvPr id="8" name="Text Placeholder 2">
            <a:extLst>
              <a:ext uri="{FF2B5EF4-FFF2-40B4-BE49-F238E27FC236}">
                <a16:creationId xmlns:a16="http://schemas.microsoft.com/office/drawing/2014/main" id="{A837B0FE-35FF-5F5F-6DA7-4A40E2E334CD}"/>
              </a:ext>
            </a:extLst>
          </p:cNvPr>
          <p:cNvSpPr txBox="1">
            <a:spLocks/>
          </p:cNvSpPr>
          <p:nvPr/>
        </p:nvSpPr>
        <p:spPr>
          <a:xfrm>
            <a:off x="6323637" y="3253188"/>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perform the following analysis: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mode (value that occur most)</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median</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mean</a:t>
            </a:r>
          </a:p>
          <a:p>
            <a:pPr marL="371475" indent="-371475">
              <a:buFont typeface="Arial" panose="020B0604020202020204" pitchFamily="34" charset="0"/>
              <a:buChar char="•"/>
            </a:pPr>
            <a:r>
              <a:rPr lang="en-US" sz="1300" b="1" kern="0" dirty="0">
                <a:latin typeface="Helvetica" pitchFamily="2" charset="0"/>
              </a:rPr>
              <a:t>Lowest (Minimum) &amp; Highest (Maximum)</a:t>
            </a:r>
          </a:p>
          <a:p>
            <a:pPr marL="371475" indent="-371475">
              <a:buFont typeface="Arial" panose="020B0604020202020204" pitchFamily="34" charset="0"/>
              <a:buChar char="•"/>
            </a:pPr>
            <a:r>
              <a:rPr lang="en-US" sz="1300" b="1" kern="0" dirty="0">
                <a:latin typeface="Helvetica" pitchFamily="2" charset="0"/>
              </a:rPr>
              <a:t>Percentiles</a:t>
            </a:r>
          </a:p>
          <a:p>
            <a:pPr marL="371475" indent="-371475">
              <a:buFont typeface="Arial" panose="020B0604020202020204" pitchFamily="34" charset="0"/>
              <a:buChar char="•"/>
            </a:pPr>
            <a:r>
              <a:rPr lang="en-US" sz="1300" b="1" kern="0" dirty="0">
                <a:latin typeface="Helvetica" pitchFamily="2" charset="0"/>
              </a:rPr>
              <a:t>Variance</a:t>
            </a:r>
            <a:r>
              <a:rPr lang="en-US" sz="1300" kern="0" dirty="0">
                <a:latin typeface="Helvetica" pitchFamily="2" charset="0"/>
              </a:rPr>
              <a:t> </a:t>
            </a:r>
          </a:p>
          <a:p>
            <a:pPr marL="371475" indent="-371475">
              <a:buFont typeface="Arial" panose="020B0604020202020204" pitchFamily="34" charset="0"/>
              <a:buChar char="•"/>
            </a:pPr>
            <a:r>
              <a:rPr lang="en-US" sz="1300" b="1" u="sng" kern="0" dirty="0">
                <a:latin typeface="Helvetica" pitchFamily="2" charset="0"/>
              </a:rPr>
              <a:t>Standard deviation</a:t>
            </a:r>
          </a:p>
          <a:p>
            <a:pPr marL="371475" indent="-371475">
              <a:buFont typeface="Arial" panose="020B0604020202020204" pitchFamily="34" charset="0"/>
              <a:buChar char="•"/>
            </a:pPr>
            <a:r>
              <a:rPr lang="en-US" sz="1300" b="1" kern="0" dirty="0">
                <a:latin typeface="Helvetica" pitchFamily="2" charset="0"/>
              </a:rPr>
              <a:t>Range</a:t>
            </a:r>
          </a:p>
          <a:p>
            <a:pPr marL="371475" indent="-371475">
              <a:buFont typeface="Arial" panose="020B0604020202020204" pitchFamily="34" charset="0"/>
              <a:buChar char="•"/>
            </a:pPr>
            <a:r>
              <a:rPr lang="en-US" sz="1300" b="1" kern="0" dirty="0">
                <a:latin typeface="Helvetica" pitchFamily="2" charset="0"/>
              </a:rPr>
              <a:t>Quartiles and Interquartile ranges</a:t>
            </a:r>
          </a:p>
        </p:txBody>
      </p:sp>
      <p:sp>
        <p:nvSpPr>
          <p:cNvPr id="9" name="Text Placeholder 2">
            <a:extLst>
              <a:ext uri="{FF2B5EF4-FFF2-40B4-BE49-F238E27FC236}">
                <a16:creationId xmlns:a16="http://schemas.microsoft.com/office/drawing/2014/main" id="{E344DB35-103B-001E-A3C6-E83B655FDFCD}"/>
              </a:ext>
            </a:extLst>
          </p:cNvPr>
          <p:cNvSpPr txBox="1">
            <a:spLocks/>
          </p:cNvSpPr>
          <p:nvPr/>
        </p:nvSpPr>
        <p:spPr>
          <a:xfrm>
            <a:off x="1204913" y="3253189"/>
            <a:ext cx="4891088" cy="2400657"/>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group the data by according to categories and perform the following:</a:t>
            </a:r>
          </a:p>
          <a:p>
            <a:endParaRPr lang="en-US" sz="1300" kern="0" dirty="0">
              <a:latin typeface="Helvetica" pitchFamily="2" charset="0"/>
            </a:endParaRPr>
          </a:p>
          <a:p>
            <a:r>
              <a:rPr lang="en-US" sz="1300" b="1" kern="0" dirty="0">
                <a:latin typeface="Helvetica" pitchFamily="2" charset="0"/>
              </a:rPr>
              <a:t>Numerical data grouped into categories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Frequencies (counts)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Percentages (or Relative Frequency)</a:t>
            </a:r>
          </a:p>
          <a:p>
            <a:pPr marL="371475" indent="-371475">
              <a:buFont typeface="Arial" panose="020B0604020202020204" pitchFamily="34" charset="0"/>
              <a:buChar char="•"/>
            </a:pPr>
            <a:r>
              <a:rPr lang="en-US" sz="1300" kern="0" dirty="0">
                <a:latin typeface="Helvetica" pitchFamily="2" charset="0"/>
              </a:rPr>
              <a:t>Calculate the </a:t>
            </a:r>
            <a:r>
              <a:rPr lang="en-US" sz="1300" b="1" kern="0" dirty="0">
                <a:latin typeface="Helvetica" pitchFamily="2" charset="0"/>
              </a:rPr>
              <a:t>Cumulative Frequencies </a:t>
            </a:r>
            <a:r>
              <a:rPr lang="en-US" sz="1300" kern="0" dirty="0">
                <a:latin typeface="Helvetica" pitchFamily="2" charset="0"/>
              </a:rPr>
              <a:t>or </a:t>
            </a:r>
            <a:r>
              <a:rPr lang="en-US" sz="1300" b="1" kern="0" dirty="0">
                <a:latin typeface="Helvetica" pitchFamily="2" charset="0"/>
              </a:rPr>
              <a:t>Cumulative Percentages</a:t>
            </a:r>
          </a:p>
          <a:p>
            <a:pPr marL="371475" indent="-371475">
              <a:buFont typeface="Arial" panose="020B0604020202020204" pitchFamily="34" charset="0"/>
              <a:buChar char="•"/>
            </a:pPr>
            <a:endParaRPr lang="en-US" sz="1300" b="1" kern="0" dirty="0">
              <a:latin typeface="Helvetica" pitchFamily="2" charset="0"/>
            </a:endParaRPr>
          </a:p>
          <a:p>
            <a:r>
              <a:rPr lang="en-US" sz="1300" b="1" kern="0" dirty="0">
                <a:latin typeface="Helvetica" pitchFamily="2" charset="0"/>
              </a:rPr>
              <a:t>Proper categorical data etc.</a:t>
            </a:r>
          </a:p>
          <a:p>
            <a:pPr marL="371475" indent="-371475">
              <a:buFont typeface="Arial" panose="020B0604020202020204" pitchFamily="34" charset="0"/>
              <a:buChar char="•"/>
            </a:pPr>
            <a:r>
              <a:rPr lang="en-US" sz="1300" kern="0" dirty="0">
                <a:latin typeface="Helvetica" pitchFamily="2" charset="0"/>
              </a:rPr>
              <a:t>Graphical approaches also include </a:t>
            </a:r>
            <a:r>
              <a:rPr lang="en-US" sz="1300" b="1" kern="0" dirty="0">
                <a:latin typeface="Helvetica" pitchFamily="2" charset="0"/>
              </a:rPr>
              <a:t>bar plots </a:t>
            </a:r>
            <a:r>
              <a:rPr lang="en-US" sz="1300" kern="0" dirty="0">
                <a:latin typeface="Helvetica" pitchFamily="2" charset="0"/>
              </a:rPr>
              <a:t>and </a:t>
            </a:r>
            <a:r>
              <a:rPr lang="en-US" sz="1300" b="1" kern="0" dirty="0">
                <a:latin typeface="Helvetica" pitchFamily="2" charset="0"/>
              </a:rPr>
              <a:t>pie charts</a:t>
            </a:r>
          </a:p>
          <a:p>
            <a:pPr marL="371475" indent="-371475">
              <a:buFont typeface="Arial" panose="020B0604020202020204" pitchFamily="34" charset="0"/>
              <a:buChar char="•"/>
            </a:pPr>
            <a:r>
              <a:rPr lang="en-US" sz="1300" kern="0" dirty="0">
                <a:latin typeface="Helvetica" pitchFamily="2" charset="0"/>
              </a:rPr>
              <a:t>The</a:t>
            </a:r>
            <a:r>
              <a:rPr lang="en-US" sz="1300" b="1" kern="0" dirty="0">
                <a:latin typeface="Helvetica" pitchFamily="2" charset="0"/>
              </a:rPr>
              <a:t> Mode </a:t>
            </a:r>
            <a:r>
              <a:rPr lang="en-US" sz="1300" kern="0" dirty="0">
                <a:latin typeface="Helvetica" pitchFamily="2" charset="0"/>
              </a:rPr>
              <a:t>(category with that occurs most)</a:t>
            </a:r>
          </a:p>
        </p:txBody>
      </p:sp>
      <p:sp>
        <p:nvSpPr>
          <p:cNvPr id="10" name="Text Placeholder 2">
            <a:extLst>
              <a:ext uri="{FF2B5EF4-FFF2-40B4-BE49-F238E27FC236}">
                <a16:creationId xmlns:a16="http://schemas.microsoft.com/office/drawing/2014/main" id="{879BE270-1F5D-B837-A6F5-9C84D9ABC304}"/>
              </a:ext>
            </a:extLst>
          </p:cNvPr>
          <p:cNvSpPr txBox="1">
            <a:spLocks/>
          </p:cNvSpPr>
          <p:nvPr/>
        </p:nvSpPr>
        <p:spPr>
          <a:xfrm>
            <a:off x="5929497" y="2718693"/>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pitchFamily="2" charset="0"/>
              </a:rPr>
              <a:t>2. Central tendency measures</a:t>
            </a:r>
          </a:p>
        </p:txBody>
      </p:sp>
      <p:sp>
        <p:nvSpPr>
          <p:cNvPr id="11" name="Rectangle 10">
            <a:extLst>
              <a:ext uri="{FF2B5EF4-FFF2-40B4-BE49-F238E27FC236}">
                <a16:creationId xmlns:a16="http://schemas.microsoft.com/office/drawing/2014/main" id="{231FE382-4F5C-E4CB-8162-013F20517A7B}"/>
              </a:ext>
            </a:extLst>
          </p:cNvPr>
          <p:cNvSpPr/>
          <p:nvPr/>
        </p:nvSpPr>
        <p:spPr>
          <a:xfrm>
            <a:off x="1131993" y="2643737"/>
            <a:ext cx="4964007" cy="321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091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F3865-9105-426E-8DC9-8BB84046E92D}"/>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20A9A3D1-802F-8EB6-052C-F13B5214D72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1">
            <a:extLst>
              <a:ext uri="{FF2B5EF4-FFF2-40B4-BE49-F238E27FC236}">
                <a16:creationId xmlns:a16="http://schemas.microsoft.com/office/drawing/2014/main" id="{BE4F2183-1DF8-F208-0937-85BA09EAD64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Frequency Distribution</a:t>
            </a:r>
          </a:p>
        </p:txBody>
      </p:sp>
      <p:sp>
        <p:nvSpPr>
          <p:cNvPr id="5" name="Content Placeholder 2">
            <a:extLst>
              <a:ext uri="{FF2B5EF4-FFF2-40B4-BE49-F238E27FC236}">
                <a16:creationId xmlns:a16="http://schemas.microsoft.com/office/drawing/2014/main" id="{30CD1CE7-4ECC-88D3-1419-50796DAE3FA4}"/>
              </a:ext>
            </a:extLst>
          </p:cNvPr>
          <p:cNvSpPr txBox="1">
            <a:spLocks/>
          </p:cNvSpPr>
          <p:nvPr/>
        </p:nvSpPr>
        <p:spPr>
          <a:xfrm>
            <a:off x="350837" y="1844594"/>
            <a:ext cx="11006974" cy="17047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500" dirty="0">
                <a:latin typeface="Helvetica Neue" panose="02000503000000020004" pitchFamily="2" charset="0"/>
                <a:ea typeface="Helvetica Neue" panose="02000503000000020004" pitchFamily="2" charset="0"/>
                <a:cs typeface="Helvetica Neue" panose="02000503000000020004" pitchFamily="2" charset="0"/>
              </a:rPr>
              <a:t>Can be represented instances or frequency of outcome of interest.</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Example: </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Heights (cm) of 21 (</a:t>
            </a:r>
            <a:r>
              <a:rPr lang="en-US" sz="2500" b="1" i="1" dirty="0">
                <a:latin typeface="Helvetica Neue" panose="02000503000000020004" pitchFamily="2" charset="0"/>
                <a:ea typeface="Helvetica Neue" panose="02000503000000020004" pitchFamily="2" charset="0"/>
                <a:cs typeface="Helvetica Neue" panose="02000503000000020004" pitchFamily="2" charset="0"/>
              </a:rPr>
              <a:t>n</a:t>
            </a:r>
            <a:r>
              <a:rPr lang="en-US" sz="2500" b="1" dirty="0">
                <a:latin typeface="Helvetica Neue" panose="02000503000000020004" pitchFamily="2" charset="0"/>
                <a:ea typeface="Helvetica Neue" panose="02000503000000020004" pitchFamily="2" charset="0"/>
                <a:cs typeface="Helvetica Neue" panose="02000503000000020004" pitchFamily="2" charset="0"/>
              </a:rPr>
              <a:t>) kids entering reception (aged 4 years). Health-wise, the normal height of a 4-year-old child should be on average 101cm and above:</a:t>
            </a:r>
          </a:p>
          <a:p>
            <a:endParaRPr lang="en-US" dirty="0">
              <a:ea typeface="ＭＳ Ｐゴシック" pitchFamily="34" charset="-128"/>
            </a:endParaRPr>
          </a:p>
        </p:txBody>
      </p:sp>
      <p:sp>
        <p:nvSpPr>
          <p:cNvPr id="6" name="TextBox 5">
            <a:extLst>
              <a:ext uri="{FF2B5EF4-FFF2-40B4-BE49-F238E27FC236}">
                <a16:creationId xmlns:a16="http://schemas.microsoft.com/office/drawing/2014/main" id="{D69F7E40-3244-420D-F9F0-00E744760F8A}"/>
              </a:ext>
            </a:extLst>
          </p:cNvPr>
          <p:cNvSpPr txBox="1"/>
          <p:nvPr/>
        </p:nvSpPr>
        <p:spPr>
          <a:xfrm>
            <a:off x="447090" y="4250678"/>
            <a:ext cx="11204910" cy="707886"/>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Dataset: 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7E98DF0-2F4B-DF14-AED0-08DBCA19BE69}"/>
              </a:ext>
            </a:extLst>
          </p:cNvPr>
          <p:cNvSpPr txBox="1"/>
          <p:nvPr/>
        </p:nvSpPr>
        <p:spPr>
          <a:xfrm>
            <a:off x="447090" y="5373551"/>
            <a:ext cx="1120491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want to understand the frequency or the occurrence in heights among this cohort of kids.</a:t>
            </a:r>
          </a:p>
        </p:txBody>
      </p:sp>
    </p:spTree>
    <p:extLst>
      <p:ext uri="{BB962C8B-B14F-4D97-AF65-F5344CB8AC3E}">
        <p14:creationId xmlns:p14="http://schemas.microsoft.com/office/powerpoint/2010/main" val="3763969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622156-8D9B-4F4B-A9E3-7454B42B498F}"/>
              </a:ext>
            </a:extLst>
          </p:cNvPr>
          <p:cNvSpPr txBox="1"/>
          <p:nvPr/>
        </p:nvSpPr>
        <p:spPr>
          <a:xfrm>
            <a:off x="180475" y="120316"/>
            <a:ext cx="11863136"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 create a table that contains group categories for height (of 5cm) measurement, and compute the frequency and proportions. In addition, we compute the cumulative frequency and its cumulative proportion as well. </a:t>
            </a:r>
          </a:p>
        </p:txBody>
      </p:sp>
      <p:sp>
        <p:nvSpPr>
          <p:cNvPr id="3" name="TextBox 2">
            <a:extLst>
              <a:ext uri="{FF2B5EF4-FFF2-40B4-BE49-F238E27FC236}">
                <a16:creationId xmlns:a16="http://schemas.microsoft.com/office/drawing/2014/main" id="{11F8DA31-87B4-81AD-222D-55B7FC6E6276}"/>
              </a:ext>
            </a:extLst>
          </p:cNvPr>
          <p:cNvSpPr txBox="1"/>
          <p:nvPr/>
        </p:nvSpPr>
        <p:spPr>
          <a:xfrm>
            <a:off x="276728" y="1206706"/>
            <a:ext cx="11464174" cy="400110"/>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2189CA0-CB18-CF9B-99E5-E08DB04ABE54}"/>
              </a:ext>
            </a:extLst>
          </p:cNvPr>
          <p:cNvGraphicFramePr>
            <a:graphicFrameLocks noGrp="1"/>
          </p:cNvGraphicFramePr>
          <p:nvPr>
            <p:extLst>
              <p:ext uri="{D42A27DB-BD31-4B8C-83A1-F6EECF244321}">
                <p14:modId xmlns:p14="http://schemas.microsoft.com/office/powerpoint/2010/main" val="644108146"/>
              </p:ext>
            </p:extLst>
          </p:nvPr>
        </p:nvGraphicFramePr>
        <p:xfrm>
          <a:off x="276728" y="1850634"/>
          <a:ext cx="9384631" cy="3510280"/>
        </p:xfrm>
        <a:graphic>
          <a:graphicData uri="http://schemas.openxmlformats.org/drawingml/2006/table">
            <a:tbl>
              <a:tblPr firstRow="1" bandRow="1">
                <a:tableStyleId>{5C22544A-7EE6-4342-B048-85BDC9FD1C3A}</a:tableStyleId>
              </a:tblPr>
              <a:tblGrid>
                <a:gridCol w="1876926">
                  <a:extLst>
                    <a:ext uri="{9D8B030D-6E8A-4147-A177-3AD203B41FA5}">
                      <a16:colId xmlns:a16="http://schemas.microsoft.com/office/drawing/2014/main" val="1271967229"/>
                    </a:ext>
                  </a:extLst>
                </a:gridCol>
                <a:gridCol w="1876926">
                  <a:extLst>
                    <a:ext uri="{9D8B030D-6E8A-4147-A177-3AD203B41FA5}">
                      <a16:colId xmlns:a16="http://schemas.microsoft.com/office/drawing/2014/main" val="2930736169"/>
                    </a:ext>
                  </a:extLst>
                </a:gridCol>
                <a:gridCol w="1997241">
                  <a:extLst>
                    <a:ext uri="{9D8B030D-6E8A-4147-A177-3AD203B41FA5}">
                      <a16:colId xmlns:a16="http://schemas.microsoft.com/office/drawing/2014/main" val="1760034158"/>
                    </a:ext>
                  </a:extLst>
                </a:gridCol>
                <a:gridCol w="1804737">
                  <a:extLst>
                    <a:ext uri="{9D8B030D-6E8A-4147-A177-3AD203B41FA5}">
                      <a16:colId xmlns:a16="http://schemas.microsoft.com/office/drawing/2014/main" val="725316432"/>
                    </a:ext>
                  </a:extLst>
                </a:gridCol>
                <a:gridCol w="1828801">
                  <a:extLst>
                    <a:ext uri="{9D8B030D-6E8A-4147-A177-3AD203B41FA5}">
                      <a16:colId xmlns:a16="http://schemas.microsoft.com/office/drawing/2014/main" val="483594168"/>
                    </a:ext>
                  </a:extLst>
                </a:gridCol>
              </a:tblGrid>
              <a:tr h="370840">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Height groups</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Relative Frequency or percentage (%)</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Relative Frequency</a:t>
                      </a:r>
                    </a:p>
                  </a:txBody>
                  <a:tcPr/>
                </a:tc>
                <a:extLst>
                  <a:ext uri="{0D108BD9-81ED-4DB2-BD59-A6C34878D82A}">
                    <a16:rowId xmlns:a16="http://schemas.microsoft.com/office/drawing/2014/main" val="1376267354"/>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90-95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97805106"/>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96-100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0.19047619 (19%)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0.2857143 (28%)</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43309037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101-105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0.23809524 (24%)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0.5238095 (52%)</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089715629"/>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106-110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0.19047619 (19%)</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0.7142857 (71%)</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63757841"/>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111-115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0.14285714 (14%)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0.8571429 (85%)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78348730"/>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116-120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0.9523810 (95%)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19822840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0.04761905 (4%)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1.0000000 (100%)</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85394640"/>
                  </a:ext>
                </a:extLst>
              </a:tr>
            </a:tbl>
          </a:graphicData>
        </a:graphic>
      </p:graphicFrame>
      <p:sp>
        <p:nvSpPr>
          <p:cNvPr id="5" name="TextBox 4">
            <a:extLst>
              <a:ext uri="{FF2B5EF4-FFF2-40B4-BE49-F238E27FC236}">
                <a16:creationId xmlns:a16="http://schemas.microsoft.com/office/drawing/2014/main" id="{4ECF605F-D8A7-11AF-9F64-4238628F532B}"/>
              </a:ext>
            </a:extLst>
          </p:cNvPr>
          <p:cNvSpPr txBox="1"/>
          <p:nvPr/>
        </p:nvSpPr>
        <p:spPr>
          <a:xfrm>
            <a:off x="9809617" y="2788024"/>
            <a:ext cx="763351" cy="369332"/>
          </a:xfrm>
          <a:prstGeom prst="rect">
            <a:avLst/>
          </a:prstGeom>
          <a:noFill/>
        </p:spPr>
        <p:txBody>
          <a:bodyPr wrap="none" rtlCol="0">
            <a:spAutoFit/>
          </a:bodyPr>
          <a:lstStyle/>
          <a:p>
            <a:r>
              <a:rPr lang="en-GB" dirty="0"/>
              <a:t>94, 95</a:t>
            </a:r>
          </a:p>
        </p:txBody>
      </p:sp>
      <p:sp>
        <p:nvSpPr>
          <p:cNvPr id="6" name="TextBox 5">
            <a:extLst>
              <a:ext uri="{FF2B5EF4-FFF2-40B4-BE49-F238E27FC236}">
                <a16:creationId xmlns:a16="http://schemas.microsoft.com/office/drawing/2014/main" id="{328CD8BE-756A-8A5C-0814-9D9E291A324A}"/>
              </a:ext>
            </a:extLst>
          </p:cNvPr>
          <p:cNvSpPr txBox="1"/>
          <p:nvPr/>
        </p:nvSpPr>
        <p:spPr>
          <a:xfrm>
            <a:off x="9809617" y="3157356"/>
            <a:ext cx="1686680" cy="369332"/>
          </a:xfrm>
          <a:prstGeom prst="rect">
            <a:avLst/>
          </a:prstGeom>
          <a:noFill/>
        </p:spPr>
        <p:txBody>
          <a:bodyPr wrap="none" rtlCol="0">
            <a:spAutoFit/>
          </a:bodyPr>
          <a:lstStyle/>
          <a:p>
            <a:r>
              <a:rPr lang="en-GB" dirty="0"/>
              <a:t>97, 97, 100, 100</a:t>
            </a:r>
          </a:p>
        </p:txBody>
      </p:sp>
      <p:sp>
        <p:nvSpPr>
          <p:cNvPr id="7" name="TextBox 6">
            <a:extLst>
              <a:ext uri="{FF2B5EF4-FFF2-40B4-BE49-F238E27FC236}">
                <a16:creationId xmlns:a16="http://schemas.microsoft.com/office/drawing/2014/main" id="{722AFAC2-82BB-92DC-7C34-91B5D655EFED}"/>
              </a:ext>
            </a:extLst>
          </p:cNvPr>
          <p:cNvSpPr txBox="1"/>
          <p:nvPr/>
        </p:nvSpPr>
        <p:spPr>
          <a:xfrm>
            <a:off x="9809617" y="3520906"/>
            <a:ext cx="2382383" cy="369332"/>
          </a:xfrm>
          <a:prstGeom prst="rect">
            <a:avLst/>
          </a:prstGeom>
          <a:noFill/>
        </p:spPr>
        <p:txBody>
          <a:bodyPr wrap="none" rtlCol="0">
            <a:spAutoFit/>
          </a:bodyPr>
          <a:lstStyle/>
          <a:p>
            <a:r>
              <a:rPr lang="en-GB" dirty="0"/>
              <a:t>101, 102, 103, 105, 105</a:t>
            </a:r>
          </a:p>
        </p:txBody>
      </p:sp>
      <p:sp>
        <p:nvSpPr>
          <p:cNvPr id="8" name="TextBox 7">
            <a:extLst>
              <a:ext uri="{FF2B5EF4-FFF2-40B4-BE49-F238E27FC236}">
                <a16:creationId xmlns:a16="http://schemas.microsoft.com/office/drawing/2014/main" id="{5874BD29-57DF-5129-5A59-7708CA79205B}"/>
              </a:ext>
            </a:extLst>
          </p:cNvPr>
          <p:cNvSpPr txBox="1"/>
          <p:nvPr/>
        </p:nvSpPr>
        <p:spPr>
          <a:xfrm>
            <a:off x="9809617" y="3890238"/>
            <a:ext cx="1920719" cy="369332"/>
          </a:xfrm>
          <a:prstGeom prst="rect">
            <a:avLst/>
          </a:prstGeom>
          <a:noFill/>
        </p:spPr>
        <p:txBody>
          <a:bodyPr wrap="none" rtlCol="0">
            <a:spAutoFit/>
          </a:bodyPr>
          <a:lstStyle/>
          <a:p>
            <a:r>
              <a:rPr lang="en-GB" dirty="0"/>
              <a:t>108, 108, 109, 109</a:t>
            </a:r>
          </a:p>
        </p:txBody>
      </p:sp>
      <p:sp>
        <p:nvSpPr>
          <p:cNvPr id="9" name="TextBox 8">
            <a:extLst>
              <a:ext uri="{FF2B5EF4-FFF2-40B4-BE49-F238E27FC236}">
                <a16:creationId xmlns:a16="http://schemas.microsoft.com/office/drawing/2014/main" id="{F2199596-3069-3369-29D2-DE80017988BD}"/>
              </a:ext>
            </a:extLst>
          </p:cNvPr>
          <p:cNvSpPr txBox="1"/>
          <p:nvPr/>
        </p:nvSpPr>
        <p:spPr>
          <a:xfrm>
            <a:off x="9809616" y="4259135"/>
            <a:ext cx="1459054" cy="369332"/>
          </a:xfrm>
          <a:prstGeom prst="rect">
            <a:avLst/>
          </a:prstGeom>
          <a:noFill/>
        </p:spPr>
        <p:txBody>
          <a:bodyPr wrap="none" rtlCol="0">
            <a:spAutoFit/>
          </a:bodyPr>
          <a:lstStyle/>
          <a:p>
            <a:r>
              <a:rPr lang="en-GB" dirty="0"/>
              <a:t>112, 113, 113</a:t>
            </a:r>
          </a:p>
        </p:txBody>
      </p:sp>
      <p:sp>
        <p:nvSpPr>
          <p:cNvPr id="10" name="TextBox 9">
            <a:extLst>
              <a:ext uri="{FF2B5EF4-FFF2-40B4-BE49-F238E27FC236}">
                <a16:creationId xmlns:a16="http://schemas.microsoft.com/office/drawing/2014/main" id="{85F6D416-741E-676C-D9D4-C9D853BAAE99}"/>
              </a:ext>
            </a:extLst>
          </p:cNvPr>
          <p:cNvSpPr txBox="1"/>
          <p:nvPr/>
        </p:nvSpPr>
        <p:spPr>
          <a:xfrm>
            <a:off x="9819377" y="4622685"/>
            <a:ext cx="997389" cy="369332"/>
          </a:xfrm>
          <a:prstGeom prst="rect">
            <a:avLst/>
          </a:prstGeom>
          <a:noFill/>
        </p:spPr>
        <p:txBody>
          <a:bodyPr wrap="none" rtlCol="0">
            <a:spAutoFit/>
          </a:bodyPr>
          <a:lstStyle/>
          <a:p>
            <a:r>
              <a:rPr lang="en-GB" dirty="0"/>
              <a:t>118, 119</a:t>
            </a:r>
          </a:p>
        </p:txBody>
      </p:sp>
      <p:sp>
        <p:nvSpPr>
          <p:cNvPr id="11" name="TextBox 10">
            <a:extLst>
              <a:ext uri="{FF2B5EF4-FFF2-40B4-BE49-F238E27FC236}">
                <a16:creationId xmlns:a16="http://schemas.microsoft.com/office/drawing/2014/main" id="{2E5A661F-4C3E-1077-702C-7E2D030B5B01}"/>
              </a:ext>
            </a:extLst>
          </p:cNvPr>
          <p:cNvSpPr txBox="1"/>
          <p:nvPr/>
        </p:nvSpPr>
        <p:spPr>
          <a:xfrm>
            <a:off x="9809616" y="4991582"/>
            <a:ext cx="535724" cy="369332"/>
          </a:xfrm>
          <a:prstGeom prst="rect">
            <a:avLst/>
          </a:prstGeom>
          <a:noFill/>
        </p:spPr>
        <p:txBody>
          <a:bodyPr wrap="none" rtlCol="0">
            <a:spAutoFit/>
          </a:bodyPr>
          <a:lstStyle/>
          <a:p>
            <a:r>
              <a:rPr lang="en-GB" dirty="0"/>
              <a:t>121</a:t>
            </a:r>
          </a:p>
        </p:txBody>
      </p:sp>
      <p:sp>
        <p:nvSpPr>
          <p:cNvPr id="12" name="TextBox 11">
            <a:extLst>
              <a:ext uri="{FF2B5EF4-FFF2-40B4-BE49-F238E27FC236}">
                <a16:creationId xmlns:a16="http://schemas.microsoft.com/office/drawing/2014/main" id="{F57BC874-AA0F-D89C-1D93-DD7C222E862D}"/>
              </a:ext>
            </a:extLst>
          </p:cNvPr>
          <p:cNvSpPr txBox="1"/>
          <p:nvPr/>
        </p:nvSpPr>
        <p:spPr>
          <a:xfrm>
            <a:off x="276728" y="5651294"/>
            <a:ext cx="938463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output is called a “</a:t>
            </a:r>
            <a:r>
              <a:rPr lang="en-GB" b="1" dirty="0">
                <a:latin typeface="Helvetica Neue" panose="02000503000000020004" pitchFamily="2" charset="0"/>
                <a:ea typeface="Helvetica Neue" panose="02000503000000020004" pitchFamily="2" charset="0"/>
                <a:cs typeface="Helvetica Neue" panose="02000503000000020004" pitchFamily="2" charset="0"/>
              </a:rPr>
              <a:t>Frequency Distribution table</a:t>
            </a:r>
            <a:r>
              <a:rPr lang="en-GB" dirty="0">
                <a:latin typeface="Helvetica Neue" panose="02000503000000020004" pitchFamily="2" charset="0"/>
                <a:ea typeface="Helvetica Neue" panose="02000503000000020004" pitchFamily="2" charset="0"/>
                <a:cs typeface="Helvetica Neue" panose="02000503000000020004" pitchFamily="2" charset="0"/>
              </a:rPr>
              <a:t>”, it’s visual representation is a </a:t>
            </a:r>
            <a:r>
              <a:rPr lang="en-GB" b="1" dirty="0">
                <a:latin typeface="Helvetica Neue" panose="02000503000000020004" pitchFamily="2" charset="0"/>
                <a:ea typeface="Helvetica Neue" panose="02000503000000020004" pitchFamily="2" charset="0"/>
                <a:cs typeface="Helvetica Neue" panose="02000503000000020004" pitchFamily="2" charset="0"/>
              </a:rPr>
              <a:t>histogram</a:t>
            </a:r>
            <a:r>
              <a:rPr lang="en-GB" dirty="0">
                <a:latin typeface="Helvetica Neue" panose="02000503000000020004" pitchFamily="2" charset="0"/>
                <a:ea typeface="Helvetica Neue" panose="02000503000000020004" pitchFamily="2" charset="0"/>
                <a:cs typeface="Helvetica Neue" panose="02000503000000020004" pitchFamily="2" charset="0"/>
              </a:rPr>
              <a:t> for the data’s </a:t>
            </a:r>
            <a:r>
              <a:rPr lang="en-GB" b="1" dirty="0">
                <a:latin typeface="Helvetica Neue" panose="02000503000000020004" pitchFamily="2" charset="0"/>
                <a:ea typeface="Helvetica Neue" panose="02000503000000020004" pitchFamily="2" charset="0"/>
                <a:cs typeface="Helvetica Neue" panose="02000503000000020004" pitchFamily="2" charset="0"/>
              </a:rPr>
              <a:t>relative frequency </a:t>
            </a:r>
            <a:r>
              <a:rPr lang="en-GB" dirty="0">
                <a:latin typeface="Helvetica Neue" panose="02000503000000020004" pitchFamily="2" charset="0"/>
                <a:ea typeface="Helvetica Neue" panose="02000503000000020004" pitchFamily="2" charset="0"/>
                <a:cs typeface="Helvetica Neue" panose="02000503000000020004" pitchFamily="2" charset="0"/>
              </a:rPr>
              <a:t>and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 plot</a:t>
            </a:r>
            <a:r>
              <a:rPr lang="en-GB" dirty="0">
                <a:latin typeface="Helvetica Neue" panose="02000503000000020004" pitchFamily="2" charset="0"/>
                <a:ea typeface="Helvetica Neue" panose="02000503000000020004" pitchFamily="2" charset="0"/>
                <a:cs typeface="Helvetica Neue" panose="02000503000000020004" pitchFamily="2" charset="0"/>
              </a:rPr>
              <a:t> for the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TextBox 12">
            <a:extLst>
              <a:ext uri="{FF2B5EF4-FFF2-40B4-BE49-F238E27FC236}">
                <a16:creationId xmlns:a16="http://schemas.microsoft.com/office/drawing/2014/main" id="{B2CFC0C6-C6B4-4BC4-ABAA-20C0755E9DDE}"/>
              </a:ext>
            </a:extLst>
          </p:cNvPr>
          <p:cNvSpPr txBox="1"/>
          <p:nvPr/>
        </p:nvSpPr>
        <p:spPr>
          <a:xfrm>
            <a:off x="9819377" y="2062264"/>
            <a:ext cx="2236694" cy="646331"/>
          </a:xfrm>
          <a:prstGeom prst="rect">
            <a:avLst/>
          </a:prstGeom>
          <a:solidFill>
            <a:srgbClr val="FFC000"/>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We group the data points accordingly</a:t>
            </a:r>
          </a:p>
        </p:txBody>
      </p:sp>
      <p:sp>
        <p:nvSpPr>
          <p:cNvPr id="14" name="Slide Number Placeholder 3">
            <a:extLst>
              <a:ext uri="{FF2B5EF4-FFF2-40B4-BE49-F238E27FC236}">
                <a16:creationId xmlns:a16="http://schemas.microsoft.com/office/drawing/2014/main" id="{359CE7D5-9BFF-0D2C-38AD-88791FD2F93B}"/>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53105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66E9DF6-27A8-6145-6D43-53EFC3D92F55}"/>
              </a:ext>
            </a:extLst>
          </p:cNvPr>
          <p:cNvPicPr>
            <a:picLocks noChangeAspect="1"/>
          </p:cNvPicPr>
          <p:nvPr/>
        </p:nvPicPr>
        <p:blipFill>
          <a:blip r:embed="rId2"/>
          <a:stretch>
            <a:fillRect/>
          </a:stretch>
        </p:blipFill>
        <p:spPr>
          <a:xfrm>
            <a:off x="382673" y="288759"/>
            <a:ext cx="5418085" cy="4608094"/>
          </a:xfrm>
          <a:prstGeom prst="rect">
            <a:avLst/>
          </a:prstGeom>
          <a:ln>
            <a:solidFill>
              <a:schemeClr val="tx1"/>
            </a:solidFill>
          </a:ln>
        </p:spPr>
      </p:pic>
      <p:pic>
        <p:nvPicPr>
          <p:cNvPr id="5" name="Picture 4" descr="Chart, line chart&#10;&#10;Description automatically generated">
            <a:extLst>
              <a:ext uri="{FF2B5EF4-FFF2-40B4-BE49-F238E27FC236}">
                <a16:creationId xmlns:a16="http://schemas.microsoft.com/office/drawing/2014/main" id="{E60599A0-A8BB-4D5C-8505-2943FD7A45F8}"/>
              </a:ext>
            </a:extLst>
          </p:cNvPr>
          <p:cNvPicPr>
            <a:picLocks noChangeAspect="1"/>
          </p:cNvPicPr>
          <p:nvPr/>
        </p:nvPicPr>
        <p:blipFill>
          <a:blip r:embed="rId3"/>
          <a:stretch>
            <a:fillRect/>
          </a:stretch>
        </p:blipFill>
        <p:spPr>
          <a:xfrm>
            <a:off x="6178747" y="288759"/>
            <a:ext cx="5630580" cy="4608094"/>
          </a:xfrm>
          <a:prstGeom prst="rect">
            <a:avLst/>
          </a:prstGeom>
          <a:ln>
            <a:solidFill>
              <a:schemeClr val="tx1"/>
            </a:solidFill>
          </a:ln>
        </p:spPr>
      </p:pic>
      <p:sp>
        <p:nvSpPr>
          <p:cNvPr id="6" name="Slide Number Placeholder 3">
            <a:extLst>
              <a:ext uri="{FF2B5EF4-FFF2-40B4-BE49-F238E27FC236}">
                <a16:creationId xmlns:a16="http://schemas.microsoft.com/office/drawing/2014/main" id="{98CCCF83-B4F5-056F-B9D2-0D9F69EF346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7" name="TextBox 6">
            <a:extLst>
              <a:ext uri="{FF2B5EF4-FFF2-40B4-BE49-F238E27FC236}">
                <a16:creationId xmlns:a16="http://schemas.microsoft.com/office/drawing/2014/main" id="{4264395A-625D-03EE-7C2D-591025A1B1B4}"/>
              </a:ext>
            </a:extLst>
          </p:cNvPr>
          <p:cNvSpPr txBox="1"/>
          <p:nvPr/>
        </p:nvSpPr>
        <p:spPr>
          <a:xfrm>
            <a:off x="382673" y="5114864"/>
            <a:ext cx="11426654" cy="1077218"/>
          </a:xfrm>
          <a:prstGeom prst="rect">
            <a:avLst/>
          </a:prstGeom>
          <a:solidFill>
            <a:schemeClr val="accent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above table output show the frequency distribution of heights (in cm) in kids who are 4 years of age entering in reception. The group with the highest frequency was 101-105 cm which accounts for 24% of the data. Health-wise, we can see from the cumulative frequency results that there are 6 kids with height values that are less than 101 cm. </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This corresponds to </a:t>
            </a:r>
            <a:r>
              <a:rPr lang="en-GB"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 (29%) of the data – descriptively, these 6 kids growth is a cause for concern. </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9" name="Straight Connector 8">
            <a:extLst>
              <a:ext uri="{FF2B5EF4-FFF2-40B4-BE49-F238E27FC236}">
                <a16:creationId xmlns:a16="http://schemas.microsoft.com/office/drawing/2014/main" id="{B5E6037D-620A-0EEC-4FEA-FB0A978FB44F}"/>
              </a:ext>
            </a:extLst>
          </p:cNvPr>
          <p:cNvCxnSpPr/>
          <p:nvPr/>
        </p:nvCxnSpPr>
        <p:spPr>
          <a:xfrm flipV="1">
            <a:off x="8217572" y="565484"/>
            <a:ext cx="0" cy="3886200"/>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158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0"/>
            <a:ext cx="9193030" cy="6858000"/>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201459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Cigarette break</a:t>
            </a:r>
          </a:p>
        </p:txBody>
      </p:sp>
      <p:sp>
        <p:nvSpPr>
          <p:cNvPr id="2" name="Slide Number Placeholder 3">
            <a:extLst>
              <a:ext uri="{FF2B5EF4-FFF2-40B4-BE49-F238E27FC236}">
                <a16:creationId xmlns:a16="http://schemas.microsoft.com/office/drawing/2014/main" id="{4DD47EE1-89E3-6672-2DA9-A3FA149D94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62704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16ECE-BA17-DB42-7B28-66B390A67E95}"/>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1C37AF8-2849-067D-3793-CD957438C49D}"/>
              </a:ext>
            </a:extLst>
          </p:cNvPr>
          <p:cNvSpPr txBox="1">
            <a:spLocks/>
          </p:cNvSpPr>
          <p:nvPr/>
        </p:nvSpPr>
        <p:spPr>
          <a:xfrm>
            <a:off x="0" y="1060646"/>
            <a:ext cx="9197446" cy="476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R/RStudio</a:t>
            </a:r>
          </a:p>
        </p:txBody>
      </p:sp>
      <p:pic>
        <p:nvPicPr>
          <p:cNvPr id="4" name="Picture 3" descr="A close-up of a tablet&#10;&#10;Description automatically generated with low confidence">
            <a:extLst>
              <a:ext uri="{FF2B5EF4-FFF2-40B4-BE49-F238E27FC236}">
                <a16:creationId xmlns:a16="http://schemas.microsoft.com/office/drawing/2014/main" id="{FCA0838A-7492-3C74-574E-DBC41BB8E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815" y="1655272"/>
            <a:ext cx="7936184" cy="4166497"/>
          </a:xfrm>
          <a:prstGeom prst="rect">
            <a:avLst/>
          </a:prstGeom>
        </p:spPr>
      </p:pic>
      <p:sp>
        <p:nvSpPr>
          <p:cNvPr id="5" name="TextBox 4">
            <a:extLst>
              <a:ext uri="{FF2B5EF4-FFF2-40B4-BE49-F238E27FC236}">
                <a16:creationId xmlns:a16="http://schemas.microsoft.com/office/drawing/2014/main" id="{FC21584E-80F0-686D-A674-FF465F016386}"/>
              </a:ext>
            </a:extLst>
          </p:cNvPr>
          <p:cNvSpPr txBox="1"/>
          <p:nvPr/>
        </p:nvSpPr>
        <p:spPr>
          <a:xfrm>
            <a:off x="89210" y="5940146"/>
            <a:ext cx="7538223"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r-project for statistical computing: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https://www.r-project.org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600" dirty="0">
                <a:latin typeface="Helvetica Neue" panose="02000503000000020004" pitchFamily="2" charset="0"/>
                <a:ea typeface="Helvetica Neue" panose="02000503000000020004" pitchFamily="2" charset="0"/>
                <a:cs typeface="Helvetica Neue" panose="02000503000000020004" pitchFamily="2" charset="0"/>
              </a:rPr>
              <a:t>Open-source RStudio: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https://www.rstudio.com</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R Journal: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7"/>
              </a:rPr>
              <a:t>https://journal.r-project.org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6" name="Slide Number Placeholder 3">
            <a:extLst>
              <a:ext uri="{FF2B5EF4-FFF2-40B4-BE49-F238E27FC236}">
                <a16:creationId xmlns:a16="http://schemas.microsoft.com/office/drawing/2014/main" id="{8B656370-F590-D95B-7548-D118E2E30205}"/>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342925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1A22028-D000-DAC8-7601-B239AA16F8C0}"/>
              </a:ext>
            </a:extLst>
          </p:cNvPr>
          <p:cNvCxnSpPr>
            <a:cxnSpLocks/>
          </p:cNvCxnSpPr>
          <p:nvPr/>
        </p:nvCxnSpPr>
        <p:spPr>
          <a:xfrm>
            <a:off x="0" y="3604395"/>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1" descr="A close up of a map&#10;&#10;Description automatically generated">
            <a:extLst>
              <a:ext uri="{FF2B5EF4-FFF2-40B4-BE49-F238E27FC236}">
                <a16:creationId xmlns:a16="http://schemas.microsoft.com/office/drawing/2014/main" id="{025F4CF8-F062-624C-6BF5-4DCED9374C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856" y="0"/>
            <a:ext cx="5806140" cy="4105851"/>
          </a:xfrm>
          <a:prstGeom prst="rect">
            <a:avLst/>
          </a:prstGeom>
        </p:spPr>
      </p:pic>
      <p:pic>
        <p:nvPicPr>
          <p:cNvPr id="3" name="Picture 2" descr="A picture containing computer&#10;&#10;Description automatically generated">
            <a:extLst>
              <a:ext uri="{FF2B5EF4-FFF2-40B4-BE49-F238E27FC236}">
                <a16:creationId xmlns:a16="http://schemas.microsoft.com/office/drawing/2014/main" id="{A7A540C5-72CE-ACB7-14ED-22EBA657A2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5175" y="3604395"/>
            <a:ext cx="5936817" cy="3253605"/>
          </a:xfrm>
          <a:prstGeom prst="rect">
            <a:avLst/>
          </a:prstGeom>
        </p:spPr>
      </p:pic>
      <p:pic>
        <p:nvPicPr>
          <p:cNvPr id="4" name="Picture 3" descr="A close up of a piece of paper&#10;&#10;Description automatically generated">
            <a:extLst>
              <a:ext uri="{FF2B5EF4-FFF2-40B4-BE49-F238E27FC236}">
                <a16:creationId xmlns:a16="http://schemas.microsoft.com/office/drawing/2014/main" id="{D8460425-5CBF-E566-BB99-C5DAAEB84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07" y="0"/>
            <a:ext cx="6319127" cy="3472048"/>
          </a:xfrm>
          <a:prstGeom prst="rect">
            <a:avLst/>
          </a:prstGeom>
        </p:spPr>
      </p:pic>
      <p:pic>
        <p:nvPicPr>
          <p:cNvPr id="5" name="Picture 4" descr="A drawing of a face&#10;&#10;Description automatically generated">
            <a:extLst>
              <a:ext uri="{FF2B5EF4-FFF2-40B4-BE49-F238E27FC236}">
                <a16:creationId xmlns:a16="http://schemas.microsoft.com/office/drawing/2014/main" id="{0EFA7076-7CED-515A-9A22-1E775829460F}"/>
              </a:ext>
            </a:extLst>
          </p:cNvPr>
          <p:cNvPicPr>
            <a:picLocks noChangeAspect="1"/>
          </p:cNvPicPr>
          <p:nvPr/>
        </p:nvPicPr>
        <p:blipFill rotWithShape="1">
          <a:blip r:embed="rId6">
            <a:extLst>
              <a:ext uri="{28A0092B-C50C-407E-A947-70E740481C1C}">
                <a14:useLocalDpi xmlns:a14="http://schemas.microsoft.com/office/drawing/2010/main" val="0"/>
              </a:ext>
            </a:extLst>
          </a:blip>
          <a:srcRect r="64599"/>
          <a:stretch/>
        </p:blipFill>
        <p:spPr>
          <a:xfrm>
            <a:off x="6280118" y="3167293"/>
            <a:ext cx="614864" cy="609509"/>
          </a:xfrm>
          <a:prstGeom prst="rect">
            <a:avLst/>
          </a:prstGeom>
          <a:ln w="28575">
            <a:solidFill>
              <a:schemeClr val="accent1"/>
            </a:solidFill>
          </a:ln>
        </p:spPr>
      </p:pic>
      <p:pic>
        <p:nvPicPr>
          <p:cNvPr id="7" name="Picture 6" descr="Icon&#10;&#10;Description automatically generated">
            <a:extLst>
              <a:ext uri="{FF2B5EF4-FFF2-40B4-BE49-F238E27FC236}">
                <a16:creationId xmlns:a16="http://schemas.microsoft.com/office/drawing/2014/main" id="{DDCBE45B-1CC6-1D29-88D5-E611CBECC32F}"/>
              </a:ext>
            </a:extLst>
          </p:cNvPr>
          <p:cNvPicPr>
            <a:picLocks noChangeAspect="1"/>
          </p:cNvPicPr>
          <p:nvPr/>
        </p:nvPicPr>
        <p:blipFill>
          <a:blip r:embed="rId7"/>
          <a:stretch>
            <a:fillRect/>
          </a:stretch>
        </p:blipFill>
        <p:spPr>
          <a:xfrm>
            <a:off x="5473133" y="3167293"/>
            <a:ext cx="777435" cy="609509"/>
          </a:xfrm>
          <a:prstGeom prst="rect">
            <a:avLst/>
          </a:prstGeom>
          <a:ln w="28575">
            <a:solidFill>
              <a:schemeClr val="accent1"/>
            </a:solidFill>
          </a:ln>
        </p:spPr>
      </p:pic>
      <p:pic>
        <p:nvPicPr>
          <p:cNvPr id="8" name="Picture 7" descr="A screenshot of a cell phone&#10;&#10;Description automatically generated">
            <a:extLst>
              <a:ext uri="{FF2B5EF4-FFF2-40B4-BE49-F238E27FC236}">
                <a16:creationId xmlns:a16="http://schemas.microsoft.com/office/drawing/2014/main" id="{C4712828-C274-AF66-50B8-679812EE4B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319" y="3696580"/>
            <a:ext cx="3347267" cy="2435902"/>
          </a:xfrm>
          <a:prstGeom prst="rect">
            <a:avLst/>
          </a:prstGeom>
          <a:ln>
            <a:solidFill>
              <a:schemeClr val="tx1"/>
            </a:solidFill>
          </a:ln>
        </p:spPr>
      </p:pic>
      <p:pic>
        <p:nvPicPr>
          <p:cNvPr id="9" name="Picture 8" descr="A close up of a map&#10;&#10;Description automatically generated">
            <a:extLst>
              <a:ext uri="{FF2B5EF4-FFF2-40B4-BE49-F238E27FC236}">
                <a16:creationId xmlns:a16="http://schemas.microsoft.com/office/drawing/2014/main" id="{9C36324A-B267-22DF-E155-EF736B685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1298" y="3899156"/>
            <a:ext cx="3640332" cy="2664081"/>
          </a:xfrm>
          <a:prstGeom prst="rect">
            <a:avLst/>
          </a:prstGeom>
          <a:ln>
            <a:solidFill>
              <a:schemeClr val="tx1"/>
            </a:solidFill>
          </a:ln>
        </p:spPr>
      </p:pic>
      <p:pic>
        <p:nvPicPr>
          <p:cNvPr id="10" name="Picture 9" descr="A close up of a map&#10;&#10;Description automatically generated">
            <a:extLst>
              <a:ext uri="{FF2B5EF4-FFF2-40B4-BE49-F238E27FC236}">
                <a16:creationId xmlns:a16="http://schemas.microsoft.com/office/drawing/2014/main" id="{18515DB4-7882-1952-6778-FB5EE1601A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1519" y="4161123"/>
            <a:ext cx="3640331" cy="2668746"/>
          </a:xfrm>
          <a:prstGeom prst="rect">
            <a:avLst/>
          </a:prstGeom>
          <a:ln>
            <a:solidFill>
              <a:schemeClr val="tx1"/>
            </a:solidFill>
          </a:ln>
        </p:spPr>
      </p:pic>
      <p:cxnSp>
        <p:nvCxnSpPr>
          <p:cNvPr id="11" name="Straight Connector 10">
            <a:extLst>
              <a:ext uri="{FF2B5EF4-FFF2-40B4-BE49-F238E27FC236}">
                <a16:creationId xmlns:a16="http://schemas.microsoft.com/office/drawing/2014/main" id="{A7585AED-D6C8-2473-E33D-5A7E346CAEDA}"/>
              </a:ext>
            </a:extLst>
          </p:cNvPr>
          <p:cNvCxnSpPr>
            <a:cxnSpLocks/>
          </p:cNvCxnSpPr>
          <p:nvPr/>
        </p:nvCxnSpPr>
        <p:spPr>
          <a:xfrm>
            <a:off x="6255176" y="0"/>
            <a:ext cx="0" cy="685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Slide Number Placeholder 3">
            <a:extLst>
              <a:ext uri="{FF2B5EF4-FFF2-40B4-BE49-F238E27FC236}">
                <a16:creationId xmlns:a16="http://schemas.microsoft.com/office/drawing/2014/main" id="{E1DAD3FE-DF7F-5F48-D2C3-23CF4A7ACDA3}"/>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8180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module tutors </a:t>
            </a:r>
          </a:p>
        </p:txBody>
      </p:sp>
      <p:pic>
        <p:nvPicPr>
          <p:cNvPr id="4" name="Picture 3" descr="A picture containing person, person&#10;&#10;Description automatically generated">
            <a:extLst>
              <a:ext uri="{FF2B5EF4-FFF2-40B4-BE49-F238E27FC236}">
                <a16:creationId xmlns:a16="http://schemas.microsoft.com/office/drawing/2014/main" id="{66BA8241-F9A1-6B09-6A87-178166302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60" y="1897369"/>
            <a:ext cx="2689809" cy="2689809"/>
          </a:xfrm>
          <a:prstGeom prst="rect">
            <a:avLst/>
          </a:prstGeom>
          <a:ln>
            <a:noFill/>
          </a:ln>
          <a:effectLst>
            <a:softEdge rad="112500"/>
          </a:effectLst>
        </p:spPr>
      </p:pic>
      <p:pic>
        <p:nvPicPr>
          <p:cNvPr id="5" name="Picture 4" descr="A person wearing glasses&#10;&#10;Description automatically generated with medium confidence">
            <a:extLst>
              <a:ext uri="{FF2B5EF4-FFF2-40B4-BE49-F238E27FC236}">
                <a16:creationId xmlns:a16="http://schemas.microsoft.com/office/drawing/2014/main" id="{44E57954-C7DD-074B-BD18-CDBA029BF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531" y="1826212"/>
            <a:ext cx="2689810" cy="2689810"/>
          </a:xfrm>
          <a:prstGeom prst="rect">
            <a:avLst/>
          </a:prstGeom>
          <a:ln>
            <a:noFill/>
          </a:ln>
          <a:effectLst>
            <a:softEdge rad="112500"/>
          </a:effectLst>
        </p:spPr>
      </p:pic>
      <p:sp>
        <p:nvSpPr>
          <p:cNvPr id="6" name="Content Placeholder 1">
            <a:extLst>
              <a:ext uri="{FF2B5EF4-FFF2-40B4-BE49-F238E27FC236}">
                <a16:creationId xmlns:a16="http://schemas.microsoft.com/office/drawing/2014/main" id="{EE54EE69-8DBB-AA4F-B13A-1AEC891DAE4F}"/>
              </a:ext>
            </a:extLst>
          </p:cNvPr>
          <p:cNvSpPr txBox="1">
            <a:spLocks/>
          </p:cNvSpPr>
          <p:nvPr/>
        </p:nvSpPr>
        <p:spPr>
          <a:xfrm>
            <a:off x="1299410" y="3039425"/>
            <a:ext cx="5028145" cy="29603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buFont typeface="Arial"/>
              <a:buNone/>
            </a:pPr>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Stephen Jivraj (Convener)</a:t>
            </a:r>
          </a:p>
          <a:p>
            <a:pPr lvl="2"/>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5"/>
              </a:rPr>
              <a:t>stephen.jivraj@ucl.ac.uk</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nl-NL" sz="1600" dirty="0">
                <a:latin typeface="Helvetica Neue" panose="02000503000000020004" pitchFamily="2" charset="0"/>
                <a:ea typeface="Helvetica Neue" panose="02000503000000020004" pitchFamily="2" charset="0"/>
                <a:cs typeface="Helvetica Neue" panose="02000503000000020004" pitchFamily="2" charset="0"/>
              </a:rPr>
              <a:t>Office: </a:t>
            </a:r>
            <a:r>
              <a:rPr lang="en-GB" sz="1600" dirty="0">
                <a:latin typeface="Helvetica Neue" panose="02000503000000020004" pitchFamily="2" charset="0"/>
                <a:ea typeface="Helvetica Neue" panose="02000503000000020004" pitchFamily="2" charset="0"/>
                <a:cs typeface="Helvetica Neue" panose="02000503000000020004" pitchFamily="2" charset="0"/>
              </a:rPr>
              <a:t>317, 1-19 Torrington Place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p:txBody>
      </p:sp>
      <p:sp>
        <p:nvSpPr>
          <p:cNvPr id="7" name="Rectangle 3">
            <a:extLst>
              <a:ext uri="{FF2B5EF4-FFF2-40B4-BE49-F238E27FC236}">
                <a16:creationId xmlns:a16="http://schemas.microsoft.com/office/drawing/2014/main" id="{4A40DBE7-7262-9E31-C85C-32633894CE70}"/>
              </a:ext>
            </a:extLst>
          </p:cNvPr>
          <p:cNvSpPr txBox="1">
            <a:spLocks noChangeArrowheads="1"/>
          </p:cNvSpPr>
          <p:nvPr/>
        </p:nvSpPr>
        <p:spPr>
          <a:xfrm>
            <a:off x="5997987" y="3553326"/>
            <a:ext cx="5295900" cy="40324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Anwar Musah (Co-convenor)</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a.musah@ucl.ac.uk</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115, North-West Wing Building</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a:p>
            <a:pPr marL="478908" lvl="1" indent="0">
              <a:buFont typeface="Arial"/>
              <a:buNone/>
            </a:pPr>
            <a:endParaRPr lang="en-US" sz="2300" dirty="0">
              <a:latin typeface="Calibri"/>
              <a:cs typeface="Calibri"/>
            </a:endParaRP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77045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6227A4-5E43-0BAC-B0CC-6FCBE9D59F6E}"/>
              </a:ext>
            </a:extLst>
          </p:cNvPr>
          <p:cNvSpPr txBox="1">
            <a:spLocks/>
          </p:cNvSpPr>
          <p:nvPr/>
        </p:nvSpPr>
        <p:spPr>
          <a:xfrm>
            <a:off x="1108573" y="1037890"/>
            <a:ext cx="9236187" cy="456159"/>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600" b="1" dirty="0">
                <a:latin typeface="Helvetica" pitchFamily="2" charset="0"/>
                <a:ea typeface="Helvetica Neue Condensed" panose="02000503000000020004" pitchFamily="2" charset="0"/>
                <a:cs typeface="Helvetica Neue Condensed" panose="02000503000000020004" pitchFamily="2" charset="0"/>
              </a:rPr>
              <a:t>Why learn how to code in RStudio?</a:t>
            </a:r>
            <a:endParaRPr lang="en-US" sz="1950" b="1" dirty="0">
              <a:latin typeface="Helvetica" pitchFamily="2" charset="0"/>
              <a:ea typeface="Helvetica Neue Condensed" panose="02000503000000020004" pitchFamily="2" charset="0"/>
              <a:cs typeface="Helvetica Neue Condensed" panose="02000503000000020004" pitchFamily="2" charset="0"/>
            </a:endParaRPr>
          </a:p>
          <a:p>
            <a:pPr marL="371475" indent="-371475">
              <a:buFont typeface="Arial"/>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descr="Graphical user interface, text, application, website&#10;&#10;Description automatically generated">
            <a:extLst>
              <a:ext uri="{FF2B5EF4-FFF2-40B4-BE49-F238E27FC236}">
                <a16:creationId xmlns:a16="http://schemas.microsoft.com/office/drawing/2014/main" id="{8435A6CD-0F30-9BB4-C160-E03366A539B1}"/>
              </a:ext>
            </a:extLst>
          </p:cNvPr>
          <p:cNvPicPr>
            <a:picLocks noChangeAspect="1"/>
          </p:cNvPicPr>
          <p:nvPr/>
        </p:nvPicPr>
        <p:blipFill rotWithShape="1">
          <a:blip r:embed="rId2"/>
          <a:srcRect r="49937"/>
          <a:stretch/>
        </p:blipFill>
        <p:spPr>
          <a:xfrm>
            <a:off x="6911401" y="1818206"/>
            <a:ext cx="3286583" cy="3192781"/>
          </a:xfrm>
          <a:prstGeom prst="rect">
            <a:avLst/>
          </a:prstGeom>
          <a:ln>
            <a:solidFill>
              <a:schemeClr val="tx1">
                <a:lumMod val="95000"/>
                <a:lumOff val="5000"/>
              </a:schemeClr>
            </a:solidFill>
          </a:ln>
        </p:spPr>
      </p:pic>
      <p:pic>
        <p:nvPicPr>
          <p:cNvPr id="4" name="Picture 3" descr="Graphical user interface, text, application, website&#10;&#10;Description automatically generated">
            <a:extLst>
              <a:ext uri="{FF2B5EF4-FFF2-40B4-BE49-F238E27FC236}">
                <a16:creationId xmlns:a16="http://schemas.microsoft.com/office/drawing/2014/main" id="{F9B31CE3-56B2-020E-C684-D7DF7CEF59B1}"/>
              </a:ext>
            </a:extLst>
          </p:cNvPr>
          <p:cNvPicPr>
            <a:picLocks noChangeAspect="1"/>
          </p:cNvPicPr>
          <p:nvPr/>
        </p:nvPicPr>
        <p:blipFill rotWithShape="1">
          <a:blip r:embed="rId2"/>
          <a:srcRect l="52638"/>
          <a:stretch/>
        </p:blipFill>
        <p:spPr>
          <a:xfrm>
            <a:off x="8786181" y="2251371"/>
            <a:ext cx="3117159" cy="3200905"/>
          </a:xfrm>
          <a:prstGeom prst="rect">
            <a:avLst/>
          </a:prstGeom>
          <a:ln>
            <a:solidFill>
              <a:schemeClr val="tx1">
                <a:lumMod val="95000"/>
                <a:lumOff val="5000"/>
              </a:schemeClr>
            </a:solidFill>
          </a:ln>
        </p:spPr>
      </p:pic>
      <p:sp>
        <p:nvSpPr>
          <p:cNvPr id="5" name="TextBox 4">
            <a:extLst>
              <a:ext uri="{FF2B5EF4-FFF2-40B4-BE49-F238E27FC236}">
                <a16:creationId xmlns:a16="http://schemas.microsoft.com/office/drawing/2014/main" id="{04D8D595-17E1-88DF-F51E-E546976C8ACD}"/>
              </a:ext>
            </a:extLst>
          </p:cNvPr>
          <p:cNvSpPr txBox="1"/>
          <p:nvPr/>
        </p:nvSpPr>
        <p:spPr>
          <a:xfrm>
            <a:off x="6962076" y="5539192"/>
            <a:ext cx="4941264" cy="692497"/>
          </a:xfrm>
          <a:prstGeom prst="rect">
            <a:avLst/>
          </a:prstGeom>
          <a:noFill/>
        </p:spPr>
        <p:txBody>
          <a:bodyPr wrap="square" rtlCol="0">
            <a:spAutoFit/>
          </a:bodyPr>
          <a:lstStyle/>
          <a:p>
            <a:r>
              <a:rPr lang="en-GB" sz="13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7" name="Rectangle 6">
            <a:extLst>
              <a:ext uri="{FF2B5EF4-FFF2-40B4-BE49-F238E27FC236}">
                <a16:creationId xmlns:a16="http://schemas.microsoft.com/office/drawing/2014/main" id="{783F9499-15B5-0F2D-4907-0B103BBB0C45}"/>
              </a:ext>
            </a:extLst>
          </p:cNvPr>
          <p:cNvSpPr/>
          <p:nvPr/>
        </p:nvSpPr>
        <p:spPr>
          <a:xfrm>
            <a:off x="6629400" y="1580965"/>
            <a:ext cx="5414211" cy="47596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27D1B59-A8DB-268A-6095-733B21687A28}"/>
              </a:ext>
            </a:extLst>
          </p:cNvPr>
          <p:cNvSpPr txBox="1"/>
          <p:nvPr/>
        </p:nvSpPr>
        <p:spPr>
          <a:xfrm>
            <a:off x="148389" y="2099420"/>
            <a:ext cx="6398364" cy="3504806"/>
          </a:xfrm>
          <a:prstGeom prst="rect">
            <a:avLst/>
          </a:prstGeom>
          <a:noFill/>
        </p:spPr>
        <p:txBody>
          <a:bodyPr wrap="square" rtlCol="0">
            <a:spAutoFit/>
          </a:bodyPr>
          <a:lstStyle/>
          <a:p>
            <a:pPr marL="371475" indent="-371475">
              <a:buFont typeface="+mj-lt"/>
              <a:buAutoNum type="arabicPeriod"/>
            </a:pPr>
            <a:r>
              <a:rPr lang="en-GB" sz="1625" b="1" dirty="0">
                <a:latin typeface="Helvetica" pitchFamily="2" charset="0"/>
              </a:rPr>
              <a:t>Efficiency</a:t>
            </a:r>
            <a:r>
              <a:rPr lang="en-GB" sz="1950" dirty="0">
                <a:latin typeface="Helvetica" pitchFamily="2" charset="0"/>
              </a:rPr>
              <a:t> </a:t>
            </a:r>
          </a:p>
          <a:p>
            <a:pPr marL="742950" lvl="1" indent="-371475">
              <a:buFont typeface="Arial" panose="020B0604020202020204" pitchFamily="34" charset="0"/>
              <a:buChar char="•"/>
            </a:pPr>
            <a:r>
              <a:rPr lang="en-GB" dirty="0">
                <a:latin typeface="Helvetica" pitchFamily="2" charset="0"/>
              </a:rPr>
              <a:t>Automated tasks and data managing</a:t>
            </a:r>
          </a:p>
          <a:p>
            <a:pPr marL="742950" lvl="1" indent="-371475">
              <a:buFont typeface="Arial" panose="020B0604020202020204" pitchFamily="34" charset="0"/>
              <a:buChar char="•"/>
            </a:pPr>
            <a:r>
              <a:rPr lang="en-GB" dirty="0">
                <a:latin typeface="Helvetica" pitchFamily="2" charset="0"/>
              </a:rPr>
              <a:t>Can recycle &amp; reuse code scripts for new projects</a:t>
            </a:r>
          </a:p>
          <a:p>
            <a:endParaRPr lang="en-GB" sz="2275" dirty="0">
              <a:latin typeface="Helvetica" pitchFamily="2" charset="0"/>
            </a:endParaRPr>
          </a:p>
          <a:p>
            <a:pPr marL="371475" indent="-371475">
              <a:buFont typeface="+mj-lt"/>
              <a:buAutoNum type="arabicPeriod"/>
            </a:pPr>
            <a:r>
              <a:rPr lang="en-GB" sz="1625" b="1" dirty="0">
                <a:latin typeface="Helvetica" pitchFamily="2" charset="0"/>
              </a:rPr>
              <a:t>Fosters good scientific practice</a:t>
            </a:r>
          </a:p>
          <a:p>
            <a:pPr marL="742950" lvl="1" indent="-371475">
              <a:buFont typeface="Arial" panose="020B0604020202020204" pitchFamily="34" charset="0"/>
              <a:buChar char="•"/>
            </a:pPr>
            <a:r>
              <a:rPr lang="en-GB" dirty="0">
                <a:latin typeface="Helvetica" pitchFamily="2" charset="0"/>
              </a:rPr>
              <a:t>Transparency and replication (AKA reproducible research)</a:t>
            </a:r>
          </a:p>
          <a:p>
            <a:pPr marL="742950" lvl="1" indent="-371475">
              <a:buFont typeface="Arial" panose="020B0604020202020204" pitchFamily="34" charset="0"/>
              <a:buChar char="•"/>
            </a:pPr>
            <a:r>
              <a:rPr lang="en-GB" dirty="0">
                <a:latin typeface="Helvetica" pitchFamily="2" charset="0"/>
              </a:rPr>
              <a:t>Creates log so anyone can follow in your footstep (i.e., </a:t>
            </a:r>
            <a:r>
              <a:rPr lang="en-GB" dirty="0" err="1">
                <a:latin typeface="Helvetica" pitchFamily="2" charset="0"/>
              </a:rPr>
              <a:t>github</a:t>
            </a:r>
            <a:r>
              <a:rPr lang="en-GB" dirty="0">
                <a:latin typeface="Helvetica" pitchFamily="2" charset="0"/>
              </a:rPr>
              <a:t>, </a:t>
            </a:r>
            <a:r>
              <a:rPr lang="en-GB" dirty="0" err="1">
                <a:latin typeface="Helvetica" pitchFamily="2" charset="0"/>
              </a:rPr>
              <a:t>gitlab</a:t>
            </a:r>
            <a:r>
              <a:rPr lang="en-GB" dirty="0">
                <a:latin typeface="Helvetica" pitchFamily="2" charset="0"/>
              </a:rPr>
              <a:t> etc.,)</a:t>
            </a:r>
          </a:p>
          <a:p>
            <a:pPr marL="742950" lvl="1" indent="-371475">
              <a:buFont typeface="Arial" panose="020B0604020202020204" pitchFamily="34" charset="0"/>
              <a:buChar char="•"/>
            </a:pPr>
            <a:endParaRPr lang="en-GB" sz="2275" dirty="0">
              <a:latin typeface="Helvetica" pitchFamily="2" charset="0"/>
            </a:endParaRPr>
          </a:p>
          <a:p>
            <a:pPr marL="371475" indent="-371475">
              <a:buFont typeface="+mj-lt"/>
              <a:buAutoNum type="arabicPeriod"/>
            </a:pPr>
            <a:r>
              <a:rPr lang="en-GB" sz="1625" b="1" dirty="0">
                <a:latin typeface="Helvetica" pitchFamily="2" charset="0"/>
              </a:rPr>
              <a:t>You can literally pull-off some really creative stuff like generating websites, accessing tools via APIs etc. </a:t>
            </a:r>
          </a:p>
        </p:txBody>
      </p:sp>
      <p:pic>
        <p:nvPicPr>
          <p:cNvPr id="9" name="Picture 8">
            <a:extLst>
              <a:ext uri="{FF2B5EF4-FFF2-40B4-BE49-F238E27FC236}">
                <a16:creationId xmlns:a16="http://schemas.microsoft.com/office/drawing/2014/main" id="{9AA7611B-749B-0CE5-BC24-E3EF21638007}"/>
              </a:ext>
            </a:extLst>
          </p:cNvPr>
          <p:cNvPicPr>
            <a:picLocks noChangeAspect="1"/>
          </p:cNvPicPr>
          <p:nvPr/>
        </p:nvPicPr>
        <p:blipFill>
          <a:blip r:embed="rId3"/>
          <a:stretch>
            <a:fillRect/>
          </a:stretch>
        </p:blipFill>
        <p:spPr>
          <a:xfrm>
            <a:off x="0" y="0"/>
            <a:ext cx="12192000" cy="970069"/>
          </a:xfrm>
          <a:prstGeom prst="rect">
            <a:avLst/>
          </a:prstGeom>
        </p:spPr>
      </p:pic>
      <p:sp>
        <p:nvSpPr>
          <p:cNvPr id="10" name="Slide Number Placeholder 3">
            <a:extLst>
              <a:ext uri="{FF2B5EF4-FFF2-40B4-BE49-F238E27FC236}">
                <a16:creationId xmlns:a16="http://schemas.microsoft.com/office/drawing/2014/main" id="{50C8AA7F-F8A1-CB43-3D28-D06695C08E4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205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2AFD942-F74A-5D4B-9989-7F8A50EDEC6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ADD5FF36-F21A-FEDC-9CB5-9865EB7DC51E}"/>
              </a:ext>
            </a:extLst>
          </p:cNvPr>
          <p:cNvPicPr>
            <a:picLocks noChangeAspect="1"/>
          </p:cNvPicPr>
          <p:nvPr/>
        </p:nvPicPr>
        <p:blipFill>
          <a:blip r:embed="rId2"/>
          <a:stretch>
            <a:fillRect/>
          </a:stretch>
        </p:blipFill>
        <p:spPr>
          <a:xfrm>
            <a:off x="0" y="0"/>
            <a:ext cx="12192000" cy="970069"/>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5DD410C-D1C1-AB71-B3EC-B5521776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89" y="1663212"/>
            <a:ext cx="10010274" cy="4129238"/>
          </a:xfrm>
          <a:prstGeom prst="rect">
            <a:avLst/>
          </a:prstGeom>
        </p:spPr>
      </p:pic>
      <p:sp>
        <p:nvSpPr>
          <p:cNvPr id="5" name="Content Placeholder 2">
            <a:extLst>
              <a:ext uri="{FF2B5EF4-FFF2-40B4-BE49-F238E27FC236}">
                <a16:creationId xmlns:a16="http://schemas.microsoft.com/office/drawing/2014/main" id="{26F0EDB4-FA5B-7DC6-12F2-C530D258EBC9}"/>
              </a:ext>
            </a:extLst>
          </p:cNvPr>
          <p:cNvSpPr txBox="1">
            <a:spLocks/>
          </p:cNvSpPr>
          <p:nvPr/>
        </p:nvSpPr>
        <p:spPr>
          <a:xfrm>
            <a:off x="1152096" y="5912154"/>
            <a:ext cx="9679259" cy="71044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Quote by Abram Tarasov: “… Focus, Commitment and Sheer F**king Will” </a:t>
            </a:r>
          </a:p>
          <a:p>
            <a:pPr marL="0" indent="0" algn="ctr">
              <a:buFont typeface="Arial"/>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[John Wick II: Opening Scene (see: </a:t>
            </a:r>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4"/>
              </a:rPr>
              <a:t>https://www.youtube.com/watch?v=9F_N4vbOL8A</a:t>
            </a:r>
            <a:r>
              <a:rPr lang="en-US" sz="16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6" name="Title 1">
            <a:extLst>
              <a:ext uri="{FF2B5EF4-FFF2-40B4-BE49-F238E27FC236}">
                <a16:creationId xmlns:a16="http://schemas.microsoft.com/office/drawing/2014/main" id="{D456AA39-FC7E-ED91-F4D0-54CE9587C34B}"/>
              </a:ext>
            </a:extLst>
          </p:cNvPr>
          <p:cNvSpPr txBox="1">
            <a:spLocks/>
          </p:cNvSpPr>
          <p:nvPr/>
        </p:nvSpPr>
        <p:spPr>
          <a:xfrm>
            <a:off x="1497277" y="1053677"/>
            <a:ext cx="9197446" cy="583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Advice when learning R/RStudio… especially codes</a:t>
            </a:r>
          </a:p>
        </p:txBody>
      </p:sp>
    </p:spTree>
    <p:extLst>
      <p:ext uri="{BB962C8B-B14F-4D97-AF65-F5344CB8AC3E}">
        <p14:creationId xmlns:p14="http://schemas.microsoft.com/office/powerpoint/2010/main" val="3388898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engineering drawing&#10;&#10;Description automatically generated">
            <a:extLst>
              <a:ext uri="{FF2B5EF4-FFF2-40B4-BE49-F238E27FC236}">
                <a16:creationId xmlns:a16="http://schemas.microsoft.com/office/drawing/2014/main" id="{93E31DA5-F3B6-296A-A57B-E733E6254DFD}"/>
              </a:ext>
            </a:extLst>
          </p:cNvPr>
          <p:cNvPicPr>
            <a:picLocks noChangeAspect="1"/>
          </p:cNvPicPr>
          <p:nvPr/>
        </p:nvPicPr>
        <p:blipFill rotWithShape="1">
          <a:blip r:embed="rId2">
            <a:extLst>
              <a:ext uri="{28A0092B-C50C-407E-A947-70E740481C1C}">
                <a14:useLocalDpi xmlns:a14="http://schemas.microsoft.com/office/drawing/2010/main" val="0"/>
              </a:ext>
            </a:extLst>
          </a:blip>
          <a:srcRect t="13406"/>
          <a:stretch/>
        </p:blipFill>
        <p:spPr>
          <a:xfrm>
            <a:off x="48749" y="992925"/>
            <a:ext cx="7076590" cy="459592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129D6000-52FD-ED53-208F-CF72B774BA38}"/>
              </a:ext>
            </a:extLst>
          </p:cNvPr>
          <p:cNvPicPr>
            <a:picLocks noChangeAspect="1"/>
          </p:cNvPicPr>
          <p:nvPr/>
        </p:nvPicPr>
        <p:blipFill rotWithShape="1">
          <a:blip r:embed="rId3">
            <a:extLst>
              <a:ext uri="{28A0092B-C50C-407E-A947-70E740481C1C}">
                <a14:useLocalDpi xmlns:a14="http://schemas.microsoft.com/office/drawing/2010/main" val="0"/>
              </a:ext>
            </a:extLst>
          </a:blip>
          <a:srcRect r="42699"/>
          <a:stretch/>
        </p:blipFill>
        <p:spPr>
          <a:xfrm>
            <a:off x="7300074" y="494520"/>
            <a:ext cx="3019015" cy="5413581"/>
          </a:xfrm>
          <a:prstGeom prst="rect">
            <a:avLst/>
          </a:prstGeom>
          <a:ln>
            <a:solidFill>
              <a:schemeClr val="tx1"/>
            </a:solidFill>
          </a:ln>
        </p:spPr>
      </p:pic>
      <p:pic>
        <p:nvPicPr>
          <p:cNvPr id="4" name="Picture 3" descr="Graphical user interface, text, application, chat or text message&#10;&#10;Description automatically generated">
            <a:extLst>
              <a:ext uri="{FF2B5EF4-FFF2-40B4-BE49-F238E27FC236}">
                <a16:creationId xmlns:a16="http://schemas.microsoft.com/office/drawing/2014/main" id="{D13EEA28-CDB8-F87A-2B57-E01B8C0D8271}"/>
              </a:ext>
            </a:extLst>
          </p:cNvPr>
          <p:cNvPicPr>
            <a:picLocks noChangeAspect="1"/>
          </p:cNvPicPr>
          <p:nvPr/>
        </p:nvPicPr>
        <p:blipFill rotWithShape="1">
          <a:blip r:embed="rId4">
            <a:extLst>
              <a:ext uri="{28A0092B-C50C-407E-A947-70E740481C1C}">
                <a14:useLocalDpi xmlns:a14="http://schemas.microsoft.com/office/drawing/2010/main" val="0"/>
              </a:ext>
            </a:extLst>
          </a:blip>
          <a:srcRect l="5221" t="4565" r="4117" b="7517"/>
          <a:stretch/>
        </p:blipFill>
        <p:spPr>
          <a:xfrm>
            <a:off x="8198657" y="661141"/>
            <a:ext cx="3122008" cy="2350275"/>
          </a:xfrm>
          <a:prstGeom prst="rect">
            <a:avLst/>
          </a:prstGeom>
          <a:ln>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2E65146E-9B0B-4709-88B4-514EDEE1B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8325" y="3557826"/>
            <a:ext cx="2330914" cy="1550019"/>
          </a:xfrm>
          <a:prstGeom prst="rect">
            <a:avLst/>
          </a:prstGeom>
          <a:solidFill>
            <a:schemeClr val="tx1"/>
          </a:solidFill>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FB9EDC53-576D-8EAF-F9F2-73A3E913DE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661141"/>
            <a:ext cx="1927922" cy="1438526"/>
          </a:xfrm>
          <a:prstGeom prst="rect">
            <a:avLst/>
          </a:prstGeom>
          <a:ln>
            <a:solidFill>
              <a:schemeClr val="tx1"/>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2BF398BD-9945-E642-91FE-6D4F753137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6367" y="4924149"/>
            <a:ext cx="2054471" cy="1160034"/>
          </a:xfrm>
          <a:prstGeom prst="rect">
            <a:avLst/>
          </a:prstGeom>
          <a:ln>
            <a:solidFill>
              <a:schemeClr val="tx1"/>
            </a:solidFill>
          </a:ln>
        </p:spPr>
      </p:pic>
      <p:sp>
        <p:nvSpPr>
          <p:cNvPr id="8" name="Slide Number Placeholder 3">
            <a:extLst>
              <a:ext uri="{FF2B5EF4-FFF2-40B4-BE49-F238E27FC236}">
                <a16:creationId xmlns:a16="http://schemas.microsoft.com/office/drawing/2014/main" id="{CC753ABF-2577-2687-F4F1-CA95E43DE27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9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2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700"/>
                            </p:stCondLst>
                            <p:childTnLst>
                              <p:par>
                                <p:cTn id="14" presetID="1" presetClass="entr" presetSubtype="0" fill="hold" nodeType="afterEffect">
                                  <p:stCondLst>
                                    <p:cond delay="2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900"/>
                            </p:stCondLst>
                            <p:childTnLst>
                              <p:par>
                                <p:cTn id="17" presetID="1" presetClass="entr" presetSubtype="0" fill="hold" nodeType="afterEffect">
                                  <p:stCondLst>
                                    <p:cond delay="20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accessing RStudio Server</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0484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EBF29-95C8-93A9-C3E4-970614C16228}"/>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14734C3E-3AE3-4559-D3A4-C778FF204E9F}"/>
              </a:ext>
            </a:extLst>
          </p:cNvPr>
          <p:cNvSpPr txBox="1">
            <a:spLocks/>
          </p:cNvSpPr>
          <p:nvPr/>
        </p:nvSpPr>
        <p:spPr>
          <a:xfrm>
            <a:off x="177244" y="1124618"/>
            <a:ext cx="2421577" cy="5598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a:t>
            </a:r>
          </a:p>
        </p:txBody>
      </p:sp>
      <p:sp>
        <p:nvSpPr>
          <p:cNvPr id="4" name="Content Placeholder 2">
            <a:extLst>
              <a:ext uri="{FF2B5EF4-FFF2-40B4-BE49-F238E27FC236}">
                <a16:creationId xmlns:a16="http://schemas.microsoft.com/office/drawing/2014/main" id="{409D3903-7238-8EB9-3D51-F9950E3DA68C}"/>
              </a:ext>
            </a:extLst>
          </p:cNvPr>
          <p:cNvSpPr txBox="1">
            <a:spLocks/>
          </p:cNvSpPr>
          <p:nvPr/>
        </p:nvSpPr>
        <p:spPr>
          <a:xfrm>
            <a:off x="177244" y="1838970"/>
            <a:ext cx="11637767" cy="48855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Importance of quantitative research methods (or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We have acquainted ourselves with some basic statistical terminologies (i.e., population, samples, parameters and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Types of variables &amp; data types (i.e., continuous, categorical, dependent and independent variables)</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Descriptive statistics (frequency distributions)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Introduced to RStudio</a:t>
            </a:r>
          </a:p>
        </p:txBody>
      </p:sp>
      <p:sp>
        <p:nvSpPr>
          <p:cNvPr id="5" name="Slide Number Placeholder 3">
            <a:extLst>
              <a:ext uri="{FF2B5EF4-FFF2-40B4-BE49-F238E27FC236}">
                <a16:creationId xmlns:a16="http://schemas.microsoft.com/office/drawing/2014/main" id="{6E2BCAC7-ED1D-76DD-E679-E0DA4F13213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459885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sp>
        <p:nvSpPr>
          <p:cNvPr id="5" name="Slide Number Placeholder 3">
            <a:extLst>
              <a:ext uri="{FF2B5EF4-FFF2-40B4-BE49-F238E27FC236}">
                <a16:creationId xmlns:a16="http://schemas.microsoft.com/office/drawing/2014/main" id="{65F5997B-7A23-7816-32A6-1AAAC53B5B8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seminar tutors </a:t>
            </a:r>
          </a:p>
        </p:txBody>
      </p:sp>
      <p:sp>
        <p:nvSpPr>
          <p:cNvPr id="7" name="Rectangle 3">
            <a:extLst>
              <a:ext uri="{FF2B5EF4-FFF2-40B4-BE49-F238E27FC236}">
                <a16:creationId xmlns:a16="http://schemas.microsoft.com/office/drawing/2014/main" id="{4A40DBE7-7262-9E31-C85C-32633894CE70}"/>
              </a:ext>
            </a:extLst>
          </p:cNvPr>
          <p:cNvSpPr txBox="1">
            <a:spLocks noChangeArrowheads="1"/>
          </p:cNvSpPr>
          <p:nvPr/>
        </p:nvSpPr>
        <p:spPr>
          <a:xfrm>
            <a:off x="125377" y="3493006"/>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Louise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Sieg</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3"/>
              </a:rPr>
              <a:t>louise.sieg.16@ucl.ac.uk</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en-GB" sz="1400" dirty="0">
                <a:latin typeface="Helvetica Neue" panose="02000503000000020004" pitchFamily="2" charset="0"/>
                <a:ea typeface="Helvetica Neue" panose="02000503000000020004" pitchFamily="2" charset="0"/>
                <a:cs typeface="Helvetica Neue" panose="02000503000000020004" pitchFamily="2" charset="0"/>
              </a:rPr>
              <a:t>PhD Student</a:t>
            </a:r>
          </a:p>
          <a:p>
            <a:pPr lvl="2"/>
            <a:r>
              <a:rPr lang="en-GB" sz="1400" dirty="0">
                <a:latin typeface="Helvetica Neue" panose="02000503000000020004" pitchFamily="2" charset="0"/>
                <a:ea typeface="Helvetica Neue" panose="02000503000000020004" pitchFamily="2" charset="0"/>
                <a:cs typeface="Helvetica Neue" panose="02000503000000020004" pitchFamily="2" charset="0"/>
              </a:rPr>
              <a:t>UCL Department of Geography</a:t>
            </a:r>
          </a:p>
          <a:p>
            <a:pPr marL="478908" lvl="1" indent="0">
              <a:buFont typeface="Arial"/>
              <a:buNone/>
            </a:pPr>
            <a:endParaRPr lang="en-US" sz="2300" dirty="0">
              <a:latin typeface="Calibri"/>
              <a:cs typeface="Calibri"/>
            </a:endParaRP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0" name="Picture 9" descr="A person smiling for the camera&#10;&#10;Description automatically generated with medium confidence">
            <a:extLst>
              <a:ext uri="{FF2B5EF4-FFF2-40B4-BE49-F238E27FC236}">
                <a16:creationId xmlns:a16="http://schemas.microsoft.com/office/drawing/2014/main" id="{4C87A323-6A7D-0338-2634-CD919181CCF5}"/>
              </a:ext>
            </a:extLst>
          </p:cNvPr>
          <p:cNvPicPr>
            <a:picLocks noChangeAspect="1"/>
          </p:cNvPicPr>
          <p:nvPr/>
        </p:nvPicPr>
        <p:blipFill>
          <a:blip r:embed="rId4"/>
          <a:stretch>
            <a:fillRect/>
          </a:stretch>
        </p:blipFill>
        <p:spPr>
          <a:xfrm>
            <a:off x="1120726" y="2028571"/>
            <a:ext cx="2393945" cy="2386579"/>
          </a:xfrm>
          <a:prstGeom prst="rect">
            <a:avLst/>
          </a:prstGeom>
          <a:ln>
            <a:noFill/>
          </a:ln>
          <a:effectLst>
            <a:softEdge rad="112500"/>
          </a:effectLst>
        </p:spPr>
      </p:pic>
      <p:pic>
        <p:nvPicPr>
          <p:cNvPr id="12" name="Picture 11" descr="A person smiling with the eyes closed&#10;&#10;Description automatically generated with medium confidence">
            <a:extLst>
              <a:ext uri="{FF2B5EF4-FFF2-40B4-BE49-F238E27FC236}">
                <a16:creationId xmlns:a16="http://schemas.microsoft.com/office/drawing/2014/main" id="{1235FE88-E45B-1FBE-06C5-8E6E59FA2B4B}"/>
              </a:ext>
            </a:extLst>
          </p:cNvPr>
          <p:cNvPicPr>
            <a:picLocks noChangeAspect="1"/>
          </p:cNvPicPr>
          <p:nvPr/>
        </p:nvPicPr>
        <p:blipFill>
          <a:blip r:embed="rId5"/>
          <a:stretch>
            <a:fillRect/>
          </a:stretch>
        </p:blipFill>
        <p:spPr>
          <a:xfrm>
            <a:off x="4890482" y="2136181"/>
            <a:ext cx="2407685" cy="2352547"/>
          </a:xfrm>
          <a:prstGeom prst="rect">
            <a:avLst/>
          </a:prstGeom>
          <a:ln>
            <a:noFill/>
          </a:ln>
          <a:effectLst>
            <a:softEdge rad="112500"/>
          </a:effectLst>
        </p:spPr>
      </p:pic>
      <p:pic>
        <p:nvPicPr>
          <p:cNvPr id="14" name="Picture 13" descr="A person smiling for the camera&#10;&#10;Description automatically generated with medium confidence">
            <a:extLst>
              <a:ext uri="{FF2B5EF4-FFF2-40B4-BE49-F238E27FC236}">
                <a16:creationId xmlns:a16="http://schemas.microsoft.com/office/drawing/2014/main" id="{06977D23-FC5E-8874-9F93-19EF2CB6096B}"/>
              </a:ext>
            </a:extLst>
          </p:cNvPr>
          <p:cNvPicPr>
            <a:picLocks noChangeAspect="1"/>
          </p:cNvPicPr>
          <p:nvPr/>
        </p:nvPicPr>
        <p:blipFill>
          <a:blip r:embed="rId6"/>
          <a:stretch>
            <a:fillRect/>
          </a:stretch>
        </p:blipFill>
        <p:spPr>
          <a:xfrm>
            <a:off x="8830919" y="2018019"/>
            <a:ext cx="2407685" cy="2407685"/>
          </a:xfrm>
          <a:prstGeom prst="rect">
            <a:avLst/>
          </a:prstGeom>
          <a:ln>
            <a:noFill/>
          </a:ln>
          <a:effectLst>
            <a:softEdge rad="112500"/>
          </a:effectLst>
        </p:spPr>
      </p:pic>
      <p:sp>
        <p:nvSpPr>
          <p:cNvPr id="16" name="Rectangle 3">
            <a:extLst>
              <a:ext uri="{FF2B5EF4-FFF2-40B4-BE49-F238E27FC236}">
                <a16:creationId xmlns:a16="http://schemas.microsoft.com/office/drawing/2014/main" id="{1C637A5A-93C2-E997-E4A9-A2031EE38943}"/>
              </a:ext>
            </a:extLst>
          </p:cNvPr>
          <p:cNvSpPr txBox="1">
            <a:spLocks noChangeArrowheads="1"/>
          </p:cNvSpPr>
          <p:nvPr/>
        </p:nvSpPr>
        <p:spPr>
          <a:xfrm>
            <a:off x="7877525" y="3493004"/>
            <a:ext cx="4314475" cy="24951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Dr.</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Jente</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Althuis</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7"/>
              </a:rPr>
              <a:t>jente.althuis@ucl.ac.uk</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en-GB" sz="1400" dirty="0">
                <a:latin typeface="Helvetica Neue" panose="02000503000000020004" pitchFamily="2" charset="0"/>
                <a:ea typeface="Helvetica Neue" panose="02000503000000020004" pitchFamily="2" charset="0"/>
                <a:cs typeface="Helvetica Neue" panose="02000503000000020004" pitchFamily="2" charset="0"/>
              </a:rPr>
              <a:t>Post Doctoral Researcher</a:t>
            </a:r>
          </a:p>
          <a:p>
            <a:pPr lvl="2"/>
            <a:r>
              <a:rPr lang="en-GB" sz="1400" dirty="0">
                <a:latin typeface="Helvetica Neue" panose="02000503000000020004" pitchFamily="2" charset="0"/>
                <a:ea typeface="Helvetica Neue" panose="02000503000000020004" pitchFamily="2" charset="0"/>
                <a:cs typeface="Helvetica Neue" panose="02000503000000020004" pitchFamily="2" charset="0"/>
              </a:rPr>
              <a:t>UCL Department of Political Science</a:t>
            </a:r>
          </a:p>
          <a:p>
            <a:pPr marL="478908" lvl="1" indent="0">
              <a:buFont typeface="Arial"/>
              <a:buNone/>
            </a:pPr>
            <a:endParaRPr lang="en-US" sz="2300" dirty="0">
              <a:latin typeface="Calibri"/>
              <a:cs typeface="Calibri"/>
            </a:endParaRPr>
          </a:p>
        </p:txBody>
      </p:sp>
      <p:sp>
        <p:nvSpPr>
          <p:cNvPr id="17" name="Rectangle 3">
            <a:extLst>
              <a:ext uri="{FF2B5EF4-FFF2-40B4-BE49-F238E27FC236}">
                <a16:creationId xmlns:a16="http://schemas.microsoft.com/office/drawing/2014/main" id="{3BDBE69B-F91F-8E0D-6649-33CA87FFF852}"/>
              </a:ext>
            </a:extLst>
          </p:cNvPr>
          <p:cNvSpPr txBox="1">
            <a:spLocks noChangeArrowheads="1"/>
          </p:cNvSpPr>
          <p:nvPr/>
        </p:nvSpPr>
        <p:spPr>
          <a:xfrm>
            <a:off x="4065814" y="3493005"/>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Shunya Kimura</a:t>
            </a:r>
          </a:p>
          <a:p>
            <a:pPr lvl="2"/>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8"/>
              </a:rPr>
              <a:t>shunya.kimura.18@ucl.ac.uk</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en-GB" sz="1400" dirty="0">
                <a:latin typeface="Helvetica Neue" panose="02000503000000020004" pitchFamily="2" charset="0"/>
                <a:ea typeface="Helvetica Neue" panose="02000503000000020004" pitchFamily="2" charset="0"/>
                <a:cs typeface="Helvetica Neue" panose="02000503000000020004" pitchFamily="2" charset="0"/>
              </a:rPr>
              <a:t>PhD Student</a:t>
            </a:r>
          </a:p>
          <a:p>
            <a:pPr lvl="2"/>
            <a:r>
              <a:rPr lang="en-GB" sz="1400" dirty="0">
                <a:latin typeface="Helvetica Neue" panose="02000503000000020004" pitchFamily="2" charset="0"/>
                <a:ea typeface="Helvetica Neue" panose="02000503000000020004" pitchFamily="2" charset="0"/>
                <a:cs typeface="Helvetica Neue" panose="02000503000000020004" pitchFamily="2" charset="0"/>
              </a:rPr>
              <a:t>UCL Department of Geography</a:t>
            </a:r>
          </a:p>
          <a:p>
            <a:pPr marL="478908" lvl="1" indent="0">
              <a:buFont typeface="Arial"/>
              <a:buNone/>
            </a:pPr>
            <a:endParaRPr lang="en-US" sz="2300" dirty="0">
              <a:latin typeface="Calibri"/>
              <a:cs typeface="Calibri"/>
            </a:endParaRPr>
          </a:p>
        </p:txBody>
      </p:sp>
    </p:spTree>
    <p:extLst>
      <p:ext uri="{BB962C8B-B14F-4D97-AF65-F5344CB8AC3E}">
        <p14:creationId xmlns:p14="http://schemas.microsoft.com/office/powerpoint/2010/main" val="365934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E85F19-602D-BE63-23A6-3453B04FD75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24345752-09C2-4530-B695-04A72B6431C1}"/>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54902947-5BCA-E41C-DA21-F6430A93CC4D}"/>
              </a:ext>
            </a:extLst>
          </p:cNvPr>
          <p:cNvSpPr txBox="1">
            <a:spLocks/>
          </p:cNvSpPr>
          <p:nvPr/>
        </p:nvSpPr>
        <p:spPr>
          <a:xfrm>
            <a:off x="156085" y="1102632"/>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5" name="Content Placeholder 2">
            <a:extLst>
              <a:ext uri="{FF2B5EF4-FFF2-40B4-BE49-F238E27FC236}">
                <a16:creationId xmlns:a16="http://schemas.microsoft.com/office/drawing/2014/main" id="{804985EC-F713-AD8A-72BC-FD45E3108DA2}"/>
              </a:ext>
            </a:extLst>
          </p:cNvPr>
          <p:cNvSpPr txBox="1">
            <a:spLocks/>
          </p:cNvSpPr>
          <p:nvPr/>
        </p:nvSpPr>
        <p:spPr>
          <a:xfrm>
            <a:off x="350836" y="1934732"/>
            <a:ext cx="11301163" cy="34645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2 hour lectures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Weekly sessions every Tuesday 11:00am – 01:00pm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Delivered by the module tutors</a:t>
            </a:r>
          </a:p>
          <a:p>
            <a:pPr marL="457200" lvl="1" indent="0">
              <a:buNone/>
            </a:pPr>
            <a:endParaRPr lang="en-GB" sz="2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 hour computer practical seminar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8 groups (of which 2 are parallel) on Thursday 9:00am – 11:30am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These sessions are facilitated by the seminar tutors</a:t>
            </a:r>
          </a:p>
          <a:p>
            <a:pPr lvl="1"/>
            <a:endParaRPr lang="en-GB" dirty="0">
              <a:latin typeface="Arial" charset="0"/>
            </a:endParaRPr>
          </a:p>
          <a:p>
            <a:pPr lvl="1">
              <a:buFontTx/>
              <a:buNone/>
            </a:pPr>
            <a:endParaRPr lang="en-GB" dirty="0">
              <a:latin typeface="Arial" charset="0"/>
            </a:endParaRPr>
          </a:p>
          <a:p>
            <a:pPr lvl="1">
              <a:buFontTx/>
              <a:buNone/>
            </a:pPr>
            <a:endParaRPr lang="en-GB" dirty="0">
              <a:latin typeface="Arial" charset="0"/>
            </a:endParaRPr>
          </a:p>
        </p:txBody>
      </p:sp>
      <p:sp>
        <p:nvSpPr>
          <p:cNvPr id="6" name="TextBox 5">
            <a:extLst>
              <a:ext uri="{FF2B5EF4-FFF2-40B4-BE49-F238E27FC236}">
                <a16:creationId xmlns:a16="http://schemas.microsoft.com/office/drawing/2014/main" id="{D2AFB4D1-342C-2C72-3541-00423674B34D}"/>
              </a:ext>
            </a:extLst>
          </p:cNvPr>
          <p:cNvSpPr txBox="1"/>
          <p:nvPr/>
        </p:nvSpPr>
        <p:spPr>
          <a:xfrm>
            <a:off x="457200" y="5570702"/>
            <a:ext cx="10657114" cy="369332"/>
          </a:xfrm>
          <a:prstGeom prst="rect">
            <a:avLst/>
          </a:prstGeom>
          <a:solidFill>
            <a:schemeClr val="bg2">
              <a:lumMod val="60000"/>
              <a:lumOff val="40000"/>
            </a:schemeClr>
          </a:solidFill>
        </p:spPr>
        <p:txBody>
          <a:bodyPr wrap="square" rtlCol="0" anchor="ctr">
            <a:spAutoFit/>
          </a:bodyPr>
          <a:lstStyle/>
          <a:p>
            <a:pPr algn="ctr"/>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are compulsory &amp; will be delivered in-person. </a:t>
            </a:r>
          </a:p>
        </p:txBody>
      </p:sp>
    </p:spTree>
    <p:extLst>
      <p:ext uri="{BB962C8B-B14F-4D97-AF65-F5344CB8AC3E}">
        <p14:creationId xmlns:p14="http://schemas.microsoft.com/office/powerpoint/2010/main" val="343317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Module Outline &amp; Assessment</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205317" y="788852"/>
            <a:ext cx="9646254" cy="41987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Exploratory Statistics (Anwar)</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a:t>
            </a:r>
            <a:r>
              <a:rPr lang="en-GB" sz="1800" dirty="0">
                <a:latin typeface="Helvetica Neue" panose="02000503000000020004" pitchFamily="2" charset="0"/>
                <a:ea typeface="Helvetica Neue" panose="02000503000000020004" pitchFamily="2" charset="0"/>
                <a:cs typeface="Helvetica Neue" panose="02000503000000020004" pitchFamily="2" charset="0"/>
              </a:rPr>
              <a:t>: Understanding Data &amp; Introduction to RStudio</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WK02</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WK03</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WK04</a:t>
            </a:r>
            <a:r>
              <a:rPr lang="en-GB" sz="1800" dirty="0">
                <a:latin typeface="Helvetica Neue" panose="02000503000000020004" pitchFamily="2" charset="0"/>
                <a:ea typeface="Helvetica Neue" panose="02000503000000020004" pitchFamily="2" charset="0"/>
                <a:cs typeface="Helvetica Neue" panose="02000503000000020004" pitchFamily="2" charset="0"/>
              </a:rPr>
              <a:t>: Sourcing Data</a:t>
            </a:r>
          </a:p>
          <a:p>
            <a:pPr marL="0" indent="0">
              <a:lnSpc>
                <a:spcPct val="100000"/>
              </a:lnSpc>
              <a:spcBef>
                <a:spcPts val="0"/>
              </a:spcBef>
              <a:buFont typeface="Arial"/>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Hypothesis testing &amp; Inferential Statistics (Stephen)</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WK05</a:t>
            </a:r>
            <a:r>
              <a:rPr lang="en-GB" sz="1800" dirty="0">
                <a:latin typeface="Helvetica Neue" panose="02000503000000020004" pitchFamily="2" charset="0"/>
                <a:ea typeface="Helvetica Neue" panose="02000503000000020004" pitchFamily="2" charset="0"/>
                <a:cs typeface="Helvetica Neue" panose="02000503000000020004" pitchFamily="2" charset="0"/>
              </a:rPr>
              <a:t>: Normal Distributions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WK06</a:t>
            </a:r>
            <a:r>
              <a:rPr lang="en-GB" sz="1800" dirty="0">
                <a:latin typeface="Helvetica Neue" panose="02000503000000020004" pitchFamily="2" charset="0"/>
                <a:ea typeface="Helvetica Neue" panose="02000503000000020004" pitchFamily="2" charset="0"/>
                <a:cs typeface="Helvetica Neue" panose="02000503000000020004" pitchFamily="2" charset="0"/>
              </a:rPr>
              <a:t>: Confidence Intervals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WK07</a:t>
            </a:r>
            <a:r>
              <a:rPr lang="en-GB" sz="1800" dirty="0">
                <a:latin typeface="Helvetica Neue" panose="02000503000000020004" pitchFamily="2" charset="0"/>
                <a:ea typeface="Helvetica Neue" panose="02000503000000020004" pitchFamily="2" charset="0"/>
                <a:cs typeface="Helvetica Neue" panose="02000503000000020004" pitchFamily="2" charset="0"/>
              </a:rPr>
              <a:t>: Measures of Difference</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WK08</a:t>
            </a:r>
            <a:r>
              <a:rPr lang="en-GB" sz="1800" dirty="0">
                <a:latin typeface="Helvetica Neue" panose="02000503000000020004" pitchFamily="2" charset="0"/>
                <a:ea typeface="Helvetica Neue" panose="02000503000000020004" pitchFamily="2" charset="0"/>
                <a:cs typeface="Helvetica Neue" panose="02000503000000020004" pitchFamily="2" charset="0"/>
              </a:rPr>
              <a:t>: Correlation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WK09</a:t>
            </a:r>
            <a:r>
              <a:rPr lang="en-GB" sz="1800" dirty="0">
                <a:latin typeface="Helvetica Neue" panose="02000503000000020004" pitchFamily="2" charset="0"/>
                <a:ea typeface="Helvetica Neue" panose="02000503000000020004" pitchFamily="2" charset="0"/>
                <a:cs typeface="Helvetica Neue" panose="02000503000000020004" pitchFamily="2" charset="0"/>
              </a:rPr>
              <a:t>: Linear Regression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WK010</a:t>
            </a:r>
            <a:r>
              <a:rPr lang="en-GB" sz="1800" dirty="0">
                <a:latin typeface="Helvetica Neue" panose="02000503000000020004" pitchFamily="2" charset="0"/>
                <a:ea typeface="Helvetica Neue" panose="02000503000000020004" pitchFamily="2" charset="0"/>
                <a:cs typeface="Helvetica Neue" panose="02000503000000020004" pitchFamily="2" charset="0"/>
              </a:rPr>
              <a:t>: Regression Assumptions</a:t>
            </a:r>
          </a:p>
          <a:p>
            <a:pPr marL="0" indent="0">
              <a:buFont typeface="Arial"/>
              <a:buNone/>
            </a:pPr>
            <a:endParaRPr lang="en-GB" dirty="0">
              <a:cs typeface="Calibri"/>
            </a:endParaRPr>
          </a:p>
          <a:p>
            <a:pPr marL="0" indent="0">
              <a:buNone/>
            </a:pPr>
            <a:endParaRPr lang="en-GB" dirty="0">
              <a:cs typeface="Calibri"/>
            </a:endParaRPr>
          </a:p>
          <a:p>
            <a:endParaRPr lang="en-GB" dirty="0">
              <a:latin typeface="Calibri"/>
              <a:cs typeface="Calibri"/>
            </a:endParaRPr>
          </a:p>
        </p:txBody>
      </p:sp>
      <p:sp>
        <p:nvSpPr>
          <p:cNvPr id="5" name="Content Placeholder 2">
            <a:extLst>
              <a:ext uri="{FF2B5EF4-FFF2-40B4-BE49-F238E27FC236}">
                <a16:creationId xmlns:a16="http://schemas.microsoft.com/office/drawing/2014/main" id="{754E12B7-2BC4-9A66-D441-DD3A6A60A787}"/>
              </a:ext>
            </a:extLst>
          </p:cNvPr>
          <p:cNvSpPr txBox="1">
            <a:spLocks/>
          </p:cNvSpPr>
          <p:nvPr/>
        </p:nvSpPr>
        <p:spPr>
          <a:xfrm>
            <a:off x="205317" y="5171802"/>
            <a:ext cx="11266715" cy="1416275"/>
          </a:xfrm>
          <a:prstGeom prst="rect">
            <a:avLst/>
          </a:prstGeom>
          <a:solidFill>
            <a:schemeClr val="accent1"/>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500"/>
              </a:spcBef>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Details about assessment</a:t>
            </a:r>
          </a:p>
          <a:p>
            <a:pPr marL="0" indent="0">
              <a:lnSpc>
                <a:spcPct val="100000"/>
              </a:lnSpc>
              <a:spcBef>
                <a:spcPts val="500"/>
              </a:spcBef>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500"/>
              </a:spcBef>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It’s a 3,000 words essay which will be based on secondary analysis of survey data. It is worth 100% of your final marks for this course. The deadline will be confirmed soon.</a:t>
            </a:r>
          </a:p>
        </p:txBody>
      </p:sp>
      <p:sp>
        <p:nvSpPr>
          <p:cNvPr id="6" name="Slide Number Placeholder 3">
            <a:extLst>
              <a:ext uri="{FF2B5EF4-FFF2-40B4-BE49-F238E27FC236}">
                <a16:creationId xmlns:a16="http://schemas.microsoft.com/office/drawing/2014/main" id="{E5883DA0-DEA0-B263-DA78-EB74241C9AC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9098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[1] </a:t>
            </a:r>
          </a:p>
        </p:txBody>
      </p:sp>
      <p:pic>
        <p:nvPicPr>
          <p:cNvPr id="4" name="Picture 3" descr="Graphical user interface, website&#10;&#10;Description automatically generated">
            <a:extLst>
              <a:ext uri="{FF2B5EF4-FFF2-40B4-BE49-F238E27FC236}">
                <a16:creationId xmlns:a16="http://schemas.microsoft.com/office/drawing/2014/main" id="{A103DAD5-DC7D-C3CD-B247-8D0EE861A4AB}"/>
              </a:ext>
            </a:extLst>
          </p:cNvPr>
          <p:cNvPicPr>
            <a:picLocks noChangeAspect="1"/>
          </p:cNvPicPr>
          <p:nvPr/>
        </p:nvPicPr>
        <p:blipFill>
          <a:blip r:embed="rId3"/>
          <a:stretch>
            <a:fillRect/>
          </a:stretch>
        </p:blipFill>
        <p:spPr>
          <a:xfrm>
            <a:off x="85575" y="892628"/>
            <a:ext cx="8377895" cy="5459582"/>
          </a:xfrm>
          <a:prstGeom prst="rect">
            <a:avLst/>
          </a:prstGeom>
        </p:spPr>
      </p:pic>
      <p:sp>
        <p:nvSpPr>
          <p:cNvPr id="5" name="Rectangle 4">
            <a:extLst>
              <a:ext uri="{FF2B5EF4-FFF2-40B4-BE49-F238E27FC236}">
                <a16:creationId xmlns:a16="http://schemas.microsoft.com/office/drawing/2014/main" id="{34CD5D18-B758-3236-93F7-D56C97E073CA}"/>
              </a:ext>
            </a:extLst>
          </p:cNvPr>
          <p:cNvSpPr/>
          <p:nvPr/>
        </p:nvSpPr>
        <p:spPr>
          <a:xfrm>
            <a:off x="653143" y="4038600"/>
            <a:ext cx="7620000" cy="2313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2A012C0-6738-91F7-5773-E37A959A0F93}"/>
              </a:ext>
            </a:extLst>
          </p:cNvPr>
          <p:cNvSpPr/>
          <p:nvPr/>
        </p:nvSpPr>
        <p:spPr>
          <a:xfrm>
            <a:off x="107347" y="1262743"/>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12C2238-D1D7-0904-C873-5F7C4330F53B}"/>
              </a:ext>
            </a:extLst>
          </p:cNvPr>
          <p:cNvSpPr/>
          <p:nvPr/>
        </p:nvSpPr>
        <p:spPr>
          <a:xfrm>
            <a:off x="107347" y="1806666"/>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0256692A-1338-2A1A-2A14-1EEB267B0225}"/>
              </a:ext>
            </a:extLst>
          </p:cNvPr>
          <p:cNvCxnSpPr>
            <a:cxnSpLocks/>
            <a:stCxn id="6" idx="3"/>
            <a:endCxn id="11" idx="1"/>
          </p:cNvCxnSpPr>
          <p:nvPr/>
        </p:nvCxnSpPr>
        <p:spPr>
          <a:xfrm>
            <a:off x="2046514" y="1447800"/>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E83803-BE13-5163-946B-7CD8399AC059}"/>
              </a:ext>
            </a:extLst>
          </p:cNvPr>
          <p:cNvCxnSpPr>
            <a:cxnSpLocks/>
          </p:cNvCxnSpPr>
          <p:nvPr/>
        </p:nvCxnSpPr>
        <p:spPr>
          <a:xfrm>
            <a:off x="2046514" y="1991723"/>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17BCEB-72E0-B236-DBBC-765F3269BDA4}"/>
              </a:ext>
            </a:extLst>
          </p:cNvPr>
          <p:cNvSpPr txBox="1"/>
          <p:nvPr/>
        </p:nvSpPr>
        <p:spPr>
          <a:xfrm>
            <a:off x="8659412" y="1186190"/>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module and seminar tutors for making an important announcement </a:t>
            </a:r>
          </a:p>
        </p:txBody>
      </p:sp>
      <p:sp>
        <p:nvSpPr>
          <p:cNvPr id="16" name="TextBox 15">
            <a:extLst>
              <a:ext uri="{FF2B5EF4-FFF2-40B4-BE49-F238E27FC236}">
                <a16:creationId xmlns:a16="http://schemas.microsoft.com/office/drawing/2014/main" id="{792D3D23-232A-A78B-2A66-76FB57821FBE}"/>
              </a:ext>
            </a:extLst>
          </p:cNvPr>
          <p:cNvSpPr txBox="1"/>
          <p:nvPr/>
        </p:nvSpPr>
        <p:spPr>
          <a:xfrm>
            <a:off x="8659412" y="1806666"/>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students to post questions on problems etc.,</a:t>
            </a:r>
          </a:p>
        </p:txBody>
      </p:sp>
      <p:cxnSp>
        <p:nvCxnSpPr>
          <p:cNvPr id="17" name="Straight Arrow Connector 16">
            <a:extLst>
              <a:ext uri="{FF2B5EF4-FFF2-40B4-BE49-F238E27FC236}">
                <a16:creationId xmlns:a16="http://schemas.microsoft.com/office/drawing/2014/main" id="{C55D384D-6872-6BDC-5116-C3507A3A2B4C}"/>
              </a:ext>
            </a:extLst>
          </p:cNvPr>
          <p:cNvCxnSpPr>
            <a:cxnSpLocks/>
          </p:cNvCxnSpPr>
          <p:nvPr/>
        </p:nvCxnSpPr>
        <p:spPr>
          <a:xfrm>
            <a:off x="8273143" y="520921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60C4F4-4F90-F6C9-EB50-27D049E49840}"/>
              </a:ext>
            </a:extLst>
          </p:cNvPr>
          <p:cNvSpPr txBox="1"/>
          <p:nvPr/>
        </p:nvSpPr>
        <p:spPr>
          <a:xfrm>
            <a:off x="8577943" y="4947600"/>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All are lecture and teaching materials are posted in these sections. Click for accessing downloadable content.</a:t>
            </a:r>
          </a:p>
        </p:txBody>
      </p:sp>
      <p:sp>
        <p:nvSpPr>
          <p:cNvPr id="23" name="Slide Number Placeholder 3">
            <a:extLst>
              <a:ext uri="{FF2B5EF4-FFF2-40B4-BE49-F238E27FC236}">
                <a16:creationId xmlns:a16="http://schemas.microsoft.com/office/drawing/2014/main" id="{DEF27D44-5AEA-B5A0-3A57-41D54E7813F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74375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26301</TotalTime>
  <Words>4496</Words>
  <Application>Microsoft Macintosh PowerPoint</Application>
  <PresentationFormat>Widescreen</PresentationFormat>
  <Paragraphs>633</Paragraphs>
  <Slides>55</Slides>
  <Notes>31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Arial</vt:lpstr>
      <vt:lpstr>Calibri</vt:lpstr>
      <vt:lpstr>Calibri Light</vt:lpstr>
      <vt:lpstr>Cambria Math</vt:lpstr>
      <vt:lpstr>Helvetica</vt:lpstr>
      <vt:lpstr>Helvetica Neue</vt:lpstr>
      <vt:lpstr>HELVETICA NEUE CONDENSED</vt:lpstr>
      <vt:lpstr>HELVETICA NEUE CONDENSED</vt:lpstr>
      <vt:lpstr>Helvetica Neue Condensed Black</vt:lpstr>
      <vt:lpstr>Helvetica Neue Light</vt:lpstr>
      <vt:lpstr>HELVETICA NEUE THIN</vt:lpstr>
      <vt:lpstr>Wingdings</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begin teaching…</vt:lpstr>
      <vt:lpstr>PowerPoint Presentation</vt:lpstr>
      <vt:lpstr>Why are statistical methods important?</vt:lpstr>
      <vt:lpstr>PowerPoint Presentation</vt:lpstr>
      <vt:lpstr>PowerPoint Presentation</vt:lpstr>
      <vt:lpstr>PowerPoint Presentation</vt:lpstr>
      <vt:lpstr>“Big” Analysis: identify suitable areas for Lymphatic Filariasis (LF) transmission in Kenya.  </vt:lpstr>
      <vt:lpstr>PowerPoint Presentation</vt:lpstr>
      <vt:lpstr>PowerPoint Presentation</vt:lpstr>
      <vt:lpstr>PowerPoint Presentation</vt:lpstr>
      <vt:lpstr>PowerPoint Presentation</vt:lpstr>
      <vt:lpstr>What is Statistics?</vt:lpstr>
      <vt:lpstr>PowerPoint Presentation</vt:lpstr>
      <vt:lpstr>PowerPoint Presentation</vt:lpstr>
      <vt:lpstr>PowerPoint Presentation</vt:lpstr>
      <vt:lpstr>PowerPoint Presentation</vt:lpstr>
      <vt:lpstr>PowerPoint Presentation</vt:lpstr>
      <vt:lpstr>PowerPoint Presentation</vt:lpstr>
      <vt:lpstr>Basic building blocks: Understanding the different data types and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RStudio and live demonstration</vt:lpstr>
      <vt:lpstr>PowerPoint Presentation</vt:lpstr>
      <vt:lpstr>PowerPoint Presentation</vt:lpstr>
      <vt:lpstr>PowerPoint Presentation</vt:lpstr>
      <vt:lpstr>PowerPoint Presentation</vt:lpstr>
      <vt:lpstr>PowerPoint Presentation</vt:lpstr>
      <vt:lpstr>Live demonstration time – accessing RStudio Server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299</cp:revision>
  <dcterms:created xsi:type="dcterms:W3CDTF">2020-11-19T14:47:11Z</dcterms:created>
  <dcterms:modified xsi:type="dcterms:W3CDTF">2023-01-10T10:33:36Z</dcterms:modified>
</cp:coreProperties>
</file>